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9"/>
  </p:notesMasterIdLst>
  <p:sldIdLst>
    <p:sldId id="278" r:id="rId5"/>
    <p:sldId id="310" r:id="rId6"/>
    <p:sldId id="323" r:id="rId7"/>
    <p:sldId id="324" r:id="rId8"/>
    <p:sldId id="290" r:id="rId9"/>
    <p:sldId id="325" r:id="rId10"/>
    <p:sldId id="326" r:id="rId11"/>
    <p:sldId id="319" r:id="rId12"/>
    <p:sldId id="322" r:id="rId13"/>
    <p:sldId id="321" r:id="rId14"/>
    <p:sldId id="291" r:id="rId15"/>
    <p:sldId id="304" r:id="rId16"/>
    <p:sldId id="306" r:id="rId17"/>
    <p:sldId id="327" r:id="rId18"/>
    <p:sldId id="315" r:id="rId19"/>
    <p:sldId id="314" r:id="rId20"/>
    <p:sldId id="328" r:id="rId21"/>
    <p:sldId id="333" r:id="rId22"/>
    <p:sldId id="280" r:id="rId23"/>
    <p:sldId id="281" r:id="rId24"/>
    <p:sldId id="282" r:id="rId25"/>
    <p:sldId id="286" r:id="rId26"/>
    <p:sldId id="287" r:id="rId27"/>
    <p:sldId id="283" r:id="rId28"/>
    <p:sldId id="284" r:id="rId29"/>
    <p:sldId id="293" r:id="rId30"/>
    <p:sldId id="334" r:id="rId31"/>
    <p:sldId id="335" r:id="rId32"/>
    <p:sldId id="294" r:id="rId33"/>
    <p:sldId id="295" r:id="rId34"/>
    <p:sldId id="329" r:id="rId35"/>
    <p:sldId id="330" r:id="rId36"/>
    <p:sldId id="336" r:id="rId37"/>
    <p:sldId id="299" r:id="rId38"/>
    <p:sldId id="300" r:id="rId39"/>
    <p:sldId id="302" r:id="rId40"/>
    <p:sldId id="301" r:id="rId41"/>
    <p:sldId id="288" r:id="rId42"/>
    <p:sldId id="338" r:id="rId43"/>
    <p:sldId id="337" r:id="rId44"/>
    <p:sldId id="312" r:id="rId45"/>
    <p:sldId id="316" r:id="rId46"/>
    <p:sldId id="317" r:id="rId47"/>
    <p:sldId id="31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19" autoAdjust="0"/>
  </p:normalViewPr>
  <p:slideViewPr>
    <p:cSldViewPr snapToGrid="0">
      <p:cViewPr varScale="1">
        <p:scale>
          <a:sx n="63" d="100"/>
          <a:sy n="63" d="100"/>
        </p:scale>
        <p:origin x="6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khya_cutey\Downloads\velocit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4805555555555546E-2"/>
          <c:y val="0.26851851851851855"/>
          <c:w val="0.90519444444444441"/>
          <c:h val="0.640000000000000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No. of Tasks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Sprint 1</c:v>
                </c:pt>
                <c:pt idx="1">
                  <c:v>Sprint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77-4821-A5E5-A36811FB56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2622319"/>
        <c:axId val="1372633135"/>
      </c:barChart>
      <c:catAx>
        <c:axId val="1372622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2633135"/>
        <c:crosses val="autoZero"/>
        <c:auto val="1"/>
        <c:lblAlgn val="ctr"/>
        <c:lblOffset val="100"/>
        <c:noMultiLvlLbl val="0"/>
      </c:catAx>
      <c:valAx>
        <c:axId val="1372633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26223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B06C1F-2E32-4C99-81F6-46BC4C3EF12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91DC59C-A885-4CA2-A44D-1A78454ACBD1}">
      <dgm:prSet/>
      <dgm:spPr/>
      <dgm:t>
        <a:bodyPr/>
        <a:lstStyle/>
        <a:p>
          <a:pPr>
            <a:defRPr cap="all"/>
          </a:pPr>
          <a:r>
            <a:rPr lang="en-US"/>
            <a:t>Team velocity</a:t>
          </a:r>
        </a:p>
      </dgm:t>
    </dgm:pt>
    <dgm:pt modelId="{F716E499-098A-44A6-B9D0-DDEB16265927}" type="parTrans" cxnId="{9C4F5374-FE6C-4BD6-8016-2D82A052C0D6}">
      <dgm:prSet/>
      <dgm:spPr/>
      <dgm:t>
        <a:bodyPr/>
        <a:lstStyle/>
        <a:p>
          <a:endParaRPr lang="en-US"/>
        </a:p>
      </dgm:t>
    </dgm:pt>
    <dgm:pt modelId="{58A31083-B181-4E3E-AB8C-C130A107A1D5}" type="sibTrans" cxnId="{9C4F5374-FE6C-4BD6-8016-2D82A052C0D6}">
      <dgm:prSet/>
      <dgm:spPr/>
      <dgm:t>
        <a:bodyPr/>
        <a:lstStyle/>
        <a:p>
          <a:endParaRPr lang="en-US"/>
        </a:p>
      </dgm:t>
    </dgm:pt>
    <dgm:pt modelId="{AA90F990-876E-4236-995A-F0B952890C50}">
      <dgm:prSet/>
      <dgm:spPr/>
      <dgm:t>
        <a:bodyPr/>
        <a:lstStyle/>
        <a:p>
          <a:pPr>
            <a:defRPr cap="all"/>
          </a:pPr>
          <a:r>
            <a:rPr lang="en-US"/>
            <a:t>Burndown charts</a:t>
          </a:r>
        </a:p>
      </dgm:t>
    </dgm:pt>
    <dgm:pt modelId="{CBC9A18E-B8E9-4BE2-8855-5FF2B2592316}" type="parTrans" cxnId="{3D2EF77E-9707-4056-8A83-B8FBF300DA0D}">
      <dgm:prSet/>
      <dgm:spPr/>
      <dgm:t>
        <a:bodyPr/>
        <a:lstStyle/>
        <a:p>
          <a:endParaRPr lang="en-US"/>
        </a:p>
      </dgm:t>
    </dgm:pt>
    <dgm:pt modelId="{B85494AA-F961-4CC6-BD04-3A9732ECF69E}" type="sibTrans" cxnId="{3D2EF77E-9707-4056-8A83-B8FBF300DA0D}">
      <dgm:prSet/>
      <dgm:spPr/>
      <dgm:t>
        <a:bodyPr/>
        <a:lstStyle/>
        <a:p>
          <a:endParaRPr lang="en-US"/>
        </a:p>
      </dgm:t>
    </dgm:pt>
    <dgm:pt modelId="{E7205556-3434-484B-B1B4-A6BA98550FF7}" type="pres">
      <dgm:prSet presAssocID="{A4B06C1F-2E32-4C99-81F6-46BC4C3EF12A}" presName="root" presStyleCnt="0">
        <dgm:presLayoutVars>
          <dgm:dir/>
          <dgm:resizeHandles val="exact"/>
        </dgm:presLayoutVars>
      </dgm:prSet>
      <dgm:spPr/>
    </dgm:pt>
    <dgm:pt modelId="{AC44BA41-6536-4A52-9E76-E1380B46CE1F}" type="pres">
      <dgm:prSet presAssocID="{D91DC59C-A885-4CA2-A44D-1A78454ACBD1}" presName="compNode" presStyleCnt="0"/>
      <dgm:spPr/>
    </dgm:pt>
    <dgm:pt modelId="{EF088C6F-DF89-4FCB-AB17-EBF2DEDC63D3}" type="pres">
      <dgm:prSet presAssocID="{D91DC59C-A885-4CA2-A44D-1A78454ACBD1}" presName="iconBgRect" presStyleLbl="bgShp" presStyleIdx="0" presStyleCnt="2"/>
      <dgm:spPr/>
    </dgm:pt>
    <dgm:pt modelId="{AAA4DEF6-92D5-48BE-9A1B-BDE969C6B145}" type="pres">
      <dgm:prSet presAssocID="{D91DC59C-A885-4CA2-A44D-1A78454ACBD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71EF06A-F8ED-4462-B124-4FE5B59DF3E6}" type="pres">
      <dgm:prSet presAssocID="{D91DC59C-A885-4CA2-A44D-1A78454ACBD1}" presName="spaceRect" presStyleCnt="0"/>
      <dgm:spPr/>
    </dgm:pt>
    <dgm:pt modelId="{E5D736F9-2B09-425E-93B9-876DB136765A}" type="pres">
      <dgm:prSet presAssocID="{D91DC59C-A885-4CA2-A44D-1A78454ACBD1}" presName="textRect" presStyleLbl="revTx" presStyleIdx="0" presStyleCnt="2">
        <dgm:presLayoutVars>
          <dgm:chMax val="1"/>
          <dgm:chPref val="1"/>
        </dgm:presLayoutVars>
      </dgm:prSet>
      <dgm:spPr/>
    </dgm:pt>
    <dgm:pt modelId="{FFB13B93-8674-4F96-B778-0426F7562E47}" type="pres">
      <dgm:prSet presAssocID="{58A31083-B181-4E3E-AB8C-C130A107A1D5}" presName="sibTrans" presStyleCnt="0"/>
      <dgm:spPr/>
    </dgm:pt>
    <dgm:pt modelId="{02728042-4184-4C8A-962A-51FD1C8836CE}" type="pres">
      <dgm:prSet presAssocID="{AA90F990-876E-4236-995A-F0B952890C50}" presName="compNode" presStyleCnt="0"/>
      <dgm:spPr/>
    </dgm:pt>
    <dgm:pt modelId="{94E1E9DC-10F8-4BE1-940D-C5AD06929E0D}" type="pres">
      <dgm:prSet presAssocID="{AA90F990-876E-4236-995A-F0B952890C50}" presName="iconBgRect" presStyleLbl="bgShp" presStyleIdx="1" presStyleCnt="2"/>
      <dgm:spPr/>
    </dgm:pt>
    <dgm:pt modelId="{590E4247-C7E6-461F-AE43-5194C9789378}" type="pres">
      <dgm:prSet presAssocID="{AA90F990-876E-4236-995A-F0B952890C5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9DB9389-49A6-4B17-9253-85FD66C5472C}" type="pres">
      <dgm:prSet presAssocID="{AA90F990-876E-4236-995A-F0B952890C50}" presName="spaceRect" presStyleCnt="0"/>
      <dgm:spPr/>
    </dgm:pt>
    <dgm:pt modelId="{0A4FF38D-3462-402C-9E2F-42CBCCAF4504}" type="pres">
      <dgm:prSet presAssocID="{AA90F990-876E-4236-995A-F0B952890C5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C4F5374-FE6C-4BD6-8016-2D82A052C0D6}" srcId="{A4B06C1F-2E32-4C99-81F6-46BC4C3EF12A}" destId="{D91DC59C-A885-4CA2-A44D-1A78454ACBD1}" srcOrd="0" destOrd="0" parTransId="{F716E499-098A-44A6-B9D0-DDEB16265927}" sibTransId="{58A31083-B181-4E3E-AB8C-C130A107A1D5}"/>
    <dgm:cxn modelId="{4930E156-E233-4D49-A3AE-A24F656CF9EB}" type="presOf" srcId="{A4B06C1F-2E32-4C99-81F6-46BC4C3EF12A}" destId="{E7205556-3434-484B-B1B4-A6BA98550FF7}" srcOrd="0" destOrd="0" presId="urn:microsoft.com/office/officeart/2018/5/layout/IconCircleLabelList"/>
    <dgm:cxn modelId="{3D2EF77E-9707-4056-8A83-B8FBF300DA0D}" srcId="{A4B06C1F-2E32-4C99-81F6-46BC4C3EF12A}" destId="{AA90F990-876E-4236-995A-F0B952890C50}" srcOrd="1" destOrd="0" parTransId="{CBC9A18E-B8E9-4BE2-8855-5FF2B2592316}" sibTransId="{B85494AA-F961-4CC6-BD04-3A9732ECF69E}"/>
    <dgm:cxn modelId="{5E17089C-15EE-48E7-8E9F-93D33589B5C5}" type="presOf" srcId="{D91DC59C-A885-4CA2-A44D-1A78454ACBD1}" destId="{E5D736F9-2B09-425E-93B9-876DB136765A}" srcOrd="0" destOrd="0" presId="urn:microsoft.com/office/officeart/2018/5/layout/IconCircleLabelList"/>
    <dgm:cxn modelId="{3AAE58BF-7CC2-4C3B-B999-4F4375C52A0B}" type="presOf" srcId="{AA90F990-876E-4236-995A-F0B952890C50}" destId="{0A4FF38D-3462-402C-9E2F-42CBCCAF4504}" srcOrd="0" destOrd="0" presId="urn:microsoft.com/office/officeart/2018/5/layout/IconCircleLabelList"/>
    <dgm:cxn modelId="{7C71E308-8CCE-4933-9E74-0BD3B1F945E6}" type="presParOf" srcId="{E7205556-3434-484B-B1B4-A6BA98550FF7}" destId="{AC44BA41-6536-4A52-9E76-E1380B46CE1F}" srcOrd="0" destOrd="0" presId="urn:microsoft.com/office/officeart/2018/5/layout/IconCircleLabelList"/>
    <dgm:cxn modelId="{C4B4BED5-F0EF-4509-A506-289879DB4D60}" type="presParOf" srcId="{AC44BA41-6536-4A52-9E76-E1380B46CE1F}" destId="{EF088C6F-DF89-4FCB-AB17-EBF2DEDC63D3}" srcOrd="0" destOrd="0" presId="urn:microsoft.com/office/officeart/2018/5/layout/IconCircleLabelList"/>
    <dgm:cxn modelId="{E6EECB5C-9A81-47DA-A99F-F95D26511875}" type="presParOf" srcId="{AC44BA41-6536-4A52-9E76-E1380B46CE1F}" destId="{AAA4DEF6-92D5-48BE-9A1B-BDE969C6B145}" srcOrd="1" destOrd="0" presId="urn:microsoft.com/office/officeart/2018/5/layout/IconCircleLabelList"/>
    <dgm:cxn modelId="{4E0CCCFE-9DD8-4F4B-94E6-E809F2957E9D}" type="presParOf" srcId="{AC44BA41-6536-4A52-9E76-E1380B46CE1F}" destId="{E71EF06A-F8ED-4462-B124-4FE5B59DF3E6}" srcOrd="2" destOrd="0" presId="urn:microsoft.com/office/officeart/2018/5/layout/IconCircleLabelList"/>
    <dgm:cxn modelId="{DF084531-2CFD-4494-B73C-2135A0759D2A}" type="presParOf" srcId="{AC44BA41-6536-4A52-9E76-E1380B46CE1F}" destId="{E5D736F9-2B09-425E-93B9-876DB136765A}" srcOrd="3" destOrd="0" presId="urn:microsoft.com/office/officeart/2018/5/layout/IconCircleLabelList"/>
    <dgm:cxn modelId="{F94E8431-3385-4F40-9021-7409063D21EC}" type="presParOf" srcId="{E7205556-3434-484B-B1B4-A6BA98550FF7}" destId="{FFB13B93-8674-4F96-B778-0426F7562E47}" srcOrd="1" destOrd="0" presId="urn:microsoft.com/office/officeart/2018/5/layout/IconCircleLabelList"/>
    <dgm:cxn modelId="{9660E2EE-2B0D-4DF7-85C1-07B3BD8B158D}" type="presParOf" srcId="{E7205556-3434-484B-B1B4-A6BA98550FF7}" destId="{02728042-4184-4C8A-962A-51FD1C8836CE}" srcOrd="2" destOrd="0" presId="urn:microsoft.com/office/officeart/2018/5/layout/IconCircleLabelList"/>
    <dgm:cxn modelId="{D34F194C-5845-4461-9205-4F5FB1B1BC25}" type="presParOf" srcId="{02728042-4184-4C8A-962A-51FD1C8836CE}" destId="{94E1E9DC-10F8-4BE1-940D-C5AD06929E0D}" srcOrd="0" destOrd="0" presId="urn:microsoft.com/office/officeart/2018/5/layout/IconCircleLabelList"/>
    <dgm:cxn modelId="{EE000C2C-AD64-4F92-A25E-DF6AC156D0EF}" type="presParOf" srcId="{02728042-4184-4C8A-962A-51FD1C8836CE}" destId="{590E4247-C7E6-461F-AE43-5194C9789378}" srcOrd="1" destOrd="0" presId="urn:microsoft.com/office/officeart/2018/5/layout/IconCircleLabelList"/>
    <dgm:cxn modelId="{290BD3F1-2A77-4329-9B7F-1C550CE28B3A}" type="presParOf" srcId="{02728042-4184-4C8A-962A-51FD1C8836CE}" destId="{49DB9389-49A6-4B17-9253-85FD66C5472C}" srcOrd="2" destOrd="0" presId="urn:microsoft.com/office/officeart/2018/5/layout/IconCircleLabelList"/>
    <dgm:cxn modelId="{5BD9A809-6614-4E47-B768-A262102F65D1}" type="presParOf" srcId="{02728042-4184-4C8A-962A-51FD1C8836CE}" destId="{0A4FF38D-3462-402C-9E2F-42CBCCAF450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88C6F-DF89-4FCB-AB17-EBF2DEDC63D3}">
      <dsp:nvSpPr>
        <dsp:cNvPr id="0" name=""/>
        <dsp:cNvSpPr/>
      </dsp:nvSpPr>
      <dsp:spPr>
        <a:xfrm>
          <a:off x="1963837" y="57374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A4DEF6-92D5-48BE-9A1B-BDE969C6B145}">
      <dsp:nvSpPr>
        <dsp:cNvPr id="0" name=""/>
        <dsp:cNvSpPr/>
      </dsp:nvSpPr>
      <dsp:spPr>
        <a:xfrm>
          <a:off x="2431837" y="525374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D736F9-2B09-425E-93B9-876DB136765A}">
      <dsp:nvSpPr>
        <dsp:cNvPr id="0" name=""/>
        <dsp:cNvSpPr/>
      </dsp:nvSpPr>
      <dsp:spPr>
        <a:xfrm>
          <a:off x="1261837" y="293737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/>
            <a:t>Team velocity</a:t>
          </a:r>
        </a:p>
      </dsp:txBody>
      <dsp:txXfrm>
        <a:off x="1261837" y="2937375"/>
        <a:ext cx="3600000" cy="720000"/>
      </dsp:txXfrm>
    </dsp:sp>
    <dsp:sp modelId="{94E1E9DC-10F8-4BE1-940D-C5AD06929E0D}">
      <dsp:nvSpPr>
        <dsp:cNvPr id="0" name=""/>
        <dsp:cNvSpPr/>
      </dsp:nvSpPr>
      <dsp:spPr>
        <a:xfrm>
          <a:off x="6193837" y="57374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0E4247-C7E6-461F-AE43-5194C9789378}">
      <dsp:nvSpPr>
        <dsp:cNvPr id="0" name=""/>
        <dsp:cNvSpPr/>
      </dsp:nvSpPr>
      <dsp:spPr>
        <a:xfrm>
          <a:off x="6661837" y="525374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4FF38D-3462-402C-9E2F-42CBCCAF4504}">
      <dsp:nvSpPr>
        <dsp:cNvPr id="0" name=""/>
        <dsp:cNvSpPr/>
      </dsp:nvSpPr>
      <dsp:spPr>
        <a:xfrm>
          <a:off x="5491837" y="293737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/>
            <a:t>Burndown charts</a:t>
          </a:r>
        </a:p>
      </dsp:txBody>
      <dsp:txXfrm>
        <a:off x="5491837" y="2937375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jpe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400" y="3848100"/>
            <a:ext cx="10028616" cy="1891698"/>
          </a:xfrm>
        </p:spPr>
        <p:txBody>
          <a:bodyPr>
            <a:noAutofit/>
          </a:bodyPr>
          <a:lstStyle/>
          <a:p>
            <a:r>
              <a:rPr lang="en-US" sz="8800" spc="300" dirty="0"/>
              <a:t>Cura</a:t>
            </a:r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t="4282" r="-1" b="1571"/>
          <a:stretch/>
        </p:blipFill>
        <p:spPr>
          <a:xfrm>
            <a:off x="0" y="-473075"/>
            <a:ext cx="12198915" cy="45413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2607B93-BDC9-1E94-99F8-0F05BCF9DB76}"/>
              </a:ext>
            </a:extLst>
          </p:cNvPr>
          <p:cNvSpPr txBox="1">
            <a:spLocks/>
          </p:cNvSpPr>
          <p:nvPr/>
        </p:nvSpPr>
        <p:spPr>
          <a:xfrm>
            <a:off x="1375982" y="5482647"/>
            <a:ext cx="9440034" cy="108833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8800" spc="3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9ED657-CAB7-491A-7A25-70046AF46EF7}"/>
              </a:ext>
            </a:extLst>
          </p:cNvPr>
          <p:cNvSpPr>
            <a:spLocks noGrp="1"/>
          </p:cNvSpPr>
          <p:nvPr/>
        </p:nvSpPr>
        <p:spPr>
          <a:xfrm>
            <a:off x="2700866" y="5482647"/>
            <a:ext cx="9287934" cy="1257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FALL 2022 CAPSTONE PROJECT</a:t>
            </a:r>
          </a:p>
          <a:p>
            <a:pPr algn="r"/>
            <a:r>
              <a:rPr lang="en-US" dirty="0"/>
              <a:t>Guided by: - HENRY WONG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6295-B72A-7FA3-05D4-6B336567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2D5BF-39F7-60D7-05B6-F0EBA3D87D27}"/>
              </a:ext>
            </a:extLst>
          </p:cNvPr>
          <p:cNvSpPr txBox="1">
            <a:spLocks/>
          </p:cNvSpPr>
          <p:nvPr/>
        </p:nvSpPr>
        <p:spPr>
          <a:xfrm>
            <a:off x="1522413" y="1905000"/>
            <a:ext cx="4419599" cy="4267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en-US" sz="2200" b="1" dirty="0"/>
              <a:t>Admin</a:t>
            </a:r>
            <a:endParaRPr lang="en-US" sz="1800" b="1" dirty="0"/>
          </a:p>
          <a:p>
            <a:r>
              <a:rPr lang="en-US" sz="1800" dirty="0"/>
              <a:t>William is a admin of Texas State Hospital. He is 34 years old who plays a key role in the hospital management.</a:t>
            </a:r>
          </a:p>
          <a:p>
            <a:r>
              <a:rPr lang="en-US" sz="1800" dirty="0"/>
              <a:t>He manages the scheduling and appointments of doctors.</a:t>
            </a:r>
          </a:p>
          <a:p>
            <a:r>
              <a:rPr lang="en-US" sz="1800" dirty="0"/>
              <a:t>He plans departmental activities, evaluate doctors and other hospital employees, patient services.</a:t>
            </a:r>
          </a:p>
          <a:p>
            <a:r>
              <a:rPr lang="en-US" sz="1800" dirty="0"/>
              <a:t>He creates and deletes all the roles.</a:t>
            </a:r>
          </a:p>
          <a:p>
            <a:r>
              <a:rPr lang="en-US" sz="1800" dirty="0"/>
              <a:t>By using hospital system management, he can organize  the above activities  easily.</a:t>
            </a:r>
          </a:p>
        </p:txBody>
      </p:sp>
      <p:pic>
        <p:nvPicPr>
          <p:cNvPr id="4" name="Picture 3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66D77487-2C82-BB04-DCCC-B54C90422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2" y="1676400"/>
            <a:ext cx="6477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04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24A64-8E76-DC25-D6B4-0CA42763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91756-7CAE-5B05-4002-26C67D453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AUTHENTICATION:-</a:t>
            </a:r>
          </a:p>
          <a:p>
            <a:pPr marL="457200" lvl="0" indent="-30861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en-US" sz="2000" dirty="0"/>
              <a:t> CREATE ACCOUNT/REGISTER :- When the new registers the system sends an authentication mail to the registered email-id.</a:t>
            </a: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457200" lvl="0" indent="-30861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en-US" sz="2000" dirty="0"/>
              <a:t>LOGIN/LOGOUT:-Every user can LOGIN and LOGOUT of the system.</a:t>
            </a: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457200" lvl="0" indent="-30861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en-US" sz="2000" dirty="0"/>
              <a:t>When a registered user forgets his/her password the system provides help in retrieving  the password and create a new password for the registered 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44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4B369-7E88-8377-A4A6-71B01336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256AE-3428-554F-9EA8-19ACC5BDE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INVENTORY MANAGEMENT:-</a:t>
            </a: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en-US" sz="2000" dirty="0"/>
              <a:t>Admin has access to the inventory so that he/she can order the products according to the need of the hospital.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en-US" sz="2000" dirty="0"/>
              <a:t>Doctors and staff also have access to browse the inventory details so that they can request for products.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457200" lvl="0" indent="-30861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en-US" sz="2000" dirty="0"/>
              <a:t>Doctor can see if they have specific article to conduct a procedure or can request the Admin for the article when they need.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349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F2F2-410B-B1DB-4B50-1A428367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BF36E-AF8C-FEEB-EA0B-259EBAC99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ACCESS TO RECORDS:- </a:t>
            </a: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en-US" sz="2200" dirty="0"/>
              <a:t>The Admin will have access to all records consisting of patient records, Doctor records and details and Inventory records. This will aid the Admin to run and serve the hospital.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en-US" sz="2200" dirty="0"/>
              <a:t>The Doctor will have access to records of all patients registered under him/her helping him/her to give a proper consultation to the patient. The doctor will also be able to see the inventory records.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/>
          </a:p>
          <a:p>
            <a:pPr marL="457200" lvl="0" indent="-308610" algn="l" rtl="0">
              <a:spcBef>
                <a:spcPts val="360"/>
              </a:spcBef>
              <a:spcAft>
                <a:spcPts val="0"/>
              </a:spcAft>
              <a:buSzPts val="1260"/>
              <a:buChar char="◈"/>
            </a:pPr>
            <a:r>
              <a:rPr lang="en-US" sz="2200" dirty="0"/>
              <a:t>The patient will all the records from bill statement to medical history and medication prescribed by the doctor coming under his/her name.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836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46A84971-50C6-B773-749A-E7EBD9C60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13" y="1724420"/>
            <a:ext cx="2771593" cy="1829340"/>
          </a:xfrm>
          <a:prstGeom prst="rect">
            <a:avLst/>
          </a:prstGeom>
        </p:spPr>
      </p:pic>
      <p:pic>
        <p:nvPicPr>
          <p:cNvPr id="4" name="Picture 3" descr="A picture containing text, balloon, transport, aircraft&#10;&#10;Description automatically generated">
            <a:extLst>
              <a:ext uri="{FF2B5EF4-FFF2-40B4-BE49-F238E27FC236}">
                <a16:creationId xmlns:a16="http://schemas.microsoft.com/office/drawing/2014/main" id="{C1628A18-B016-2887-9F6B-97049E0272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365" y="1713038"/>
            <a:ext cx="1840722" cy="1840722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8F44697-79EC-4FAF-F5DD-1A3F32852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2" y="1880570"/>
            <a:ext cx="1664286" cy="1664286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372141AF-4153-85FD-9FB4-BF994A186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63" y="1880568"/>
            <a:ext cx="1664287" cy="1664287"/>
          </a:xfrm>
          <a:prstGeom prst="rect">
            <a:avLst/>
          </a:prstGeom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D8F8959-9590-3CCB-48B4-763EF77878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4495800"/>
            <a:ext cx="1530192" cy="1530192"/>
          </a:xfrm>
          <a:prstGeom prst="rect">
            <a:avLst/>
          </a:prstGeom>
        </p:spPr>
      </p:pic>
      <p:pic>
        <p:nvPicPr>
          <p:cNvPr id="8" name="Picture 7" descr="A blue rectangle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59440946-9F60-D5A9-D6FC-1B96A4138E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103" y="4379866"/>
            <a:ext cx="1530192" cy="1530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711A8A-DFA9-27BC-FFD6-D5396109E40E}"/>
              </a:ext>
            </a:extLst>
          </p:cNvPr>
          <p:cNvSpPr txBox="1"/>
          <p:nvPr/>
        </p:nvSpPr>
        <p:spPr>
          <a:xfrm>
            <a:off x="6094412" y="3629157"/>
            <a:ext cx="155793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Python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0818C-EEAF-9CC2-FA4F-AD72E30390AF}"/>
              </a:ext>
            </a:extLst>
          </p:cNvPr>
          <p:cNvSpPr txBox="1"/>
          <p:nvPr/>
        </p:nvSpPr>
        <p:spPr>
          <a:xfrm flipH="1">
            <a:off x="9147188" y="3667191"/>
            <a:ext cx="120396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Jira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B0C6F-A3F0-7FE3-1610-06D7F6B294E4}"/>
              </a:ext>
            </a:extLst>
          </p:cNvPr>
          <p:cNvSpPr txBox="1"/>
          <p:nvPr/>
        </p:nvSpPr>
        <p:spPr>
          <a:xfrm flipH="1">
            <a:off x="1711071" y="6065096"/>
            <a:ext cx="153019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JavaScript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4BBCD5-F2F0-B6EE-090A-06A93301EDA7}"/>
              </a:ext>
            </a:extLst>
          </p:cNvPr>
          <p:cNvSpPr txBox="1"/>
          <p:nvPr/>
        </p:nvSpPr>
        <p:spPr>
          <a:xfrm flipH="1">
            <a:off x="4644539" y="6065096"/>
            <a:ext cx="83439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CSS</a:t>
            </a:r>
            <a:endParaRPr lang="en-IN" sz="240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31994313-5022-E913-BEC9-75258289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466" y="467120"/>
            <a:ext cx="10353762" cy="1257300"/>
          </a:xfrm>
        </p:spPr>
        <p:txBody>
          <a:bodyPr/>
          <a:lstStyle/>
          <a:p>
            <a:r>
              <a:rPr lang="en-US" dirty="0"/>
              <a:t>Technologies used 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E99F04-9127-438A-B5C7-1CB5F849A6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4086" y="4572488"/>
            <a:ext cx="2372777" cy="151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39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67E04-63A8-452E-47E3-46937A246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7301"/>
            <a:ext cx="6672865" cy="23826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ARCHITECTURAL DIAGRAM</a:t>
            </a:r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3429B175-57FD-0DE9-E407-05D3478DF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0891" y="2170143"/>
            <a:ext cx="2517715" cy="251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49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91C73-DDAB-9D4C-12B9-B74E3A16D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14" r="1" b="588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90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EED8D-23AC-5403-DAB2-D5C3CB1F2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7301"/>
            <a:ext cx="6672865" cy="23826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Product Backlog</a:t>
            </a:r>
          </a:p>
        </p:txBody>
      </p:sp>
      <p:pic>
        <p:nvPicPr>
          <p:cNvPr id="4" name="Picture 3" descr="Transparent cube box">
            <a:extLst>
              <a:ext uri="{FF2B5EF4-FFF2-40B4-BE49-F238E27FC236}">
                <a16:creationId xmlns:a16="http://schemas.microsoft.com/office/drawing/2014/main" id="{E309FAF2-86EA-061C-5226-2154119F5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3" b="14051"/>
          <a:stretch/>
        </p:blipFill>
        <p:spPr>
          <a:xfrm>
            <a:off x="9000891" y="2720897"/>
            <a:ext cx="2517715" cy="141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1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B0DCE-2BA5-0695-FDB9-68BB93D4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Backlog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4EBA22-0639-B5FB-2184-74F7C45FA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781612"/>
              </p:ext>
            </p:extLst>
          </p:nvPr>
        </p:nvGraphicFramePr>
        <p:xfrm>
          <a:off x="2327116" y="2082164"/>
          <a:ext cx="7537767" cy="4562471"/>
        </p:xfrm>
        <a:graphic>
          <a:graphicData uri="http://schemas.openxmlformats.org/drawingml/2006/table">
            <a:tbl>
              <a:tblPr/>
              <a:tblGrid>
                <a:gridCol w="529217">
                  <a:extLst>
                    <a:ext uri="{9D8B030D-6E8A-4147-A177-3AD203B41FA5}">
                      <a16:colId xmlns:a16="http://schemas.microsoft.com/office/drawing/2014/main" val="2421952279"/>
                    </a:ext>
                  </a:extLst>
                </a:gridCol>
                <a:gridCol w="7008550">
                  <a:extLst>
                    <a:ext uri="{9D8B030D-6E8A-4147-A177-3AD203B41FA5}">
                      <a16:colId xmlns:a16="http://schemas.microsoft.com/office/drawing/2014/main" val="1288284836"/>
                    </a:ext>
                  </a:extLst>
                </a:gridCol>
              </a:tblGrid>
              <a:tr h="2281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 No.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Backlog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176249"/>
                  </a:ext>
                </a:extLst>
              </a:tr>
              <a:tr h="45624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 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 an admin, I want to navigate to doctor/staff/nurse section to check the log-in time whether every doctor/nurse/staff is attending the hospital on time.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148597"/>
                  </a:ext>
                </a:extLst>
              </a:tr>
              <a:tr h="45624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 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 an admin/patient/doctor, I want to return to the homepage so that I can re-read the application mission statement,disclaimer,etc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64505"/>
                  </a:ext>
                </a:extLst>
              </a:tr>
              <a:tr h="45624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 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 an admin, I want to navigate to the patient/doctor/staff section and see all the particulars of that person are shown on the application without any glitch.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907775"/>
                  </a:ext>
                </a:extLst>
              </a:tr>
              <a:tr h="2281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 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 a doctor, I want to see my particulars/schedule/profile on the application without any errors.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755063"/>
                  </a:ext>
                </a:extLst>
              </a:tr>
              <a:tr h="45624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 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 a user(patient), I want to confirm that my appointment with the doctor is set-up or no, so that I can have an idea about the appointment with the doctor.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815298"/>
                  </a:ext>
                </a:extLst>
              </a:tr>
              <a:tr h="45624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 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 a user(patient),  I want to submit my symptoms/previous history documents in the portal for assessment so that I may receive a accurate determination.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31948"/>
                  </a:ext>
                </a:extLst>
              </a:tr>
              <a:tr h="45624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 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 an inventor, I want to know whether the supplies are as per the requirement or no, so that I can stock them.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27939"/>
                  </a:ext>
                </a:extLst>
              </a:tr>
              <a:tr h="45624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 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 a pathologist, I want to know whether samples of the patient are correctly entered or no, so that there is no confusion with patient's details with others.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316838"/>
                  </a:ext>
                </a:extLst>
              </a:tr>
              <a:tr h="45624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 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 an admin, I want to navigate to billing/supply section whether each billing is running smoothly and supply is available.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366642"/>
                  </a:ext>
                </a:extLst>
              </a:tr>
              <a:tr h="45624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 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As a user, I want to know that I have reached  the correct page to use CURA application so that I can be sure I am uploading my details  to the correct portal.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294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251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468D081-7915-C812-1BE9-1665645BC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 - Admin</a:t>
            </a:r>
            <a:endParaRPr lang="en-IN" dirty="0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A11A38-4646-7B9D-4124-7977D510C1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4571781"/>
              </p:ext>
            </p:extLst>
          </p:nvPr>
        </p:nvGraphicFramePr>
        <p:xfrm>
          <a:off x="913795" y="1981200"/>
          <a:ext cx="10353762" cy="400179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710957">
                  <a:extLst>
                    <a:ext uri="{9D8B030D-6E8A-4147-A177-3AD203B41FA5}">
                      <a16:colId xmlns:a16="http://schemas.microsoft.com/office/drawing/2014/main" val="1644544420"/>
                    </a:ext>
                  </a:extLst>
                </a:gridCol>
                <a:gridCol w="1320351">
                  <a:extLst>
                    <a:ext uri="{9D8B030D-6E8A-4147-A177-3AD203B41FA5}">
                      <a16:colId xmlns:a16="http://schemas.microsoft.com/office/drawing/2014/main" val="1129269342"/>
                    </a:ext>
                  </a:extLst>
                </a:gridCol>
                <a:gridCol w="2688137">
                  <a:extLst>
                    <a:ext uri="{9D8B030D-6E8A-4147-A177-3AD203B41FA5}">
                      <a16:colId xmlns:a16="http://schemas.microsoft.com/office/drawing/2014/main" val="1538465129"/>
                    </a:ext>
                  </a:extLst>
                </a:gridCol>
                <a:gridCol w="5634317">
                  <a:extLst>
                    <a:ext uri="{9D8B030D-6E8A-4147-A177-3AD203B41FA5}">
                      <a16:colId xmlns:a16="http://schemas.microsoft.com/office/drawing/2014/main" val="221769461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  As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 want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 so that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9511889"/>
                  </a:ext>
                </a:extLst>
              </a:tr>
              <a:tr h="9503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  <a:r>
                        <a:rPr lang="en-US" b="1" dirty="0"/>
                        <a:t>Admin</a:t>
                      </a:r>
                      <a:r>
                        <a:rPr lang="en-US" dirty="0"/>
                        <a:t> </a:t>
                      </a:r>
                    </a:p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To add/delete/update a doctor/staff/patient profile.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I can manage the system accordingly.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5989168"/>
                  </a:ext>
                </a:extLst>
              </a:tr>
              <a:tr h="11404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To see the schedule of the doctor and  staff of the hospital.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I can pay a doctor and staff according to his/her service time.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6616101"/>
                  </a:ext>
                </a:extLst>
              </a:tr>
              <a:tr h="15300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To see patient details and appointment history.</a:t>
                      </a:r>
                      <a:b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 I can get an idea about </a:t>
                      </a:r>
                      <a:r>
                        <a:rPr lang="en-US" sz="1800" u="none" kern="1200" dirty="0">
                          <a:solidFill>
                            <a:schemeClr val="tx1"/>
                          </a:solidFill>
                          <a:effectLst/>
                        </a:rPr>
                        <a:t>patient’s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 activity on the system.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313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18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5063E1-9B80-C2BD-728B-109304DEB14F}"/>
              </a:ext>
            </a:extLst>
          </p:cNvPr>
          <p:cNvSpPr txBox="1">
            <a:spLocks/>
          </p:cNvSpPr>
          <p:nvPr/>
        </p:nvSpPr>
        <p:spPr>
          <a:xfrm>
            <a:off x="913795" y="600075"/>
            <a:ext cx="10353762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Agenda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D99DE9-0693-6407-E19B-1CCB45460496}"/>
              </a:ext>
            </a:extLst>
          </p:cNvPr>
          <p:cNvSpPr/>
          <p:nvPr/>
        </p:nvSpPr>
        <p:spPr>
          <a:xfrm>
            <a:off x="1066195" y="2042160"/>
            <a:ext cx="1616045" cy="103632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Overview</a:t>
            </a:r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9D6026-C6E0-C238-28AA-CFCBB190644D}"/>
              </a:ext>
            </a:extLst>
          </p:cNvPr>
          <p:cNvSpPr/>
          <p:nvPr/>
        </p:nvSpPr>
        <p:spPr>
          <a:xfrm>
            <a:off x="3138834" y="2042160"/>
            <a:ext cx="1616045" cy="103632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Minimum Viable Product</a:t>
            </a:r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79C747-593B-B671-0C0C-13C26D5E05E9}"/>
              </a:ext>
            </a:extLst>
          </p:cNvPr>
          <p:cNvSpPr/>
          <p:nvPr/>
        </p:nvSpPr>
        <p:spPr>
          <a:xfrm>
            <a:off x="5211475" y="2042160"/>
            <a:ext cx="1981805" cy="103632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Technologies Used</a:t>
            </a:r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050C42-CB34-BD37-E3F1-DC6C85AB4D13}"/>
              </a:ext>
            </a:extLst>
          </p:cNvPr>
          <p:cNvSpPr/>
          <p:nvPr/>
        </p:nvSpPr>
        <p:spPr>
          <a:xfrm>
            <a:off x="7649875" y="2042160"/>
            <a:ext cx="1616045" cy="103632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Stories</a:t>
            </a:r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12E5DD-64E7-ADB8-D49C-A3066F5E2511}"/>
              </a:ext>
            </a:extLst>
          </p:cNvPr>
          <p:cNvSpPr/>
          <p:nvPr/>
        </p:nvSpPr>
        <p:spPr>
          <a:xfrm>
            <a:off x="9722515" y="2042160"/>
            <a:ext cx="1727805" cy="103632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Acceptance Criteria </a:t>
            </a:r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731A010-D654-DEE1-2EA6-58748F6D72AD}"/>
              </a:ext>
            </a:extLst>
          </p:cNvPr>
          <p:cNvSpPr/>
          <p:nvPr/>
        </p:nvSpPr>
        <p:spPr>
          <a:xfrm>
            <a:off x="9834275" y="3911600"/>
            <a:ext cx="1616045" cy="103632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Mock Designs</a:t>
            </a:r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1766C5-A381-B582-AC00-DCAF34193AFE}"/>
              </a:ext>
            </a:extLst>
          </p:cNvPr>
          <p:cNvSpPr/>
          <p:nvPr/>
        </p:nvSpPr>
        <p:spPr>
          <a:xfrm>
            <a:off x="7649875" y="3911600"/>
            <a:ext cx="1616045" cy="103632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Cases</a:t>
            </a:r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7DB2B84-6DEF-C62C-F15B-E66838EE63F7}"/>
              </a:ext>
            </a:extLst>
          </p:cNvPr>
          <p:cNvSpPr/>
          <p:nvPr/>
        </p:nvSpPr>
        <p:spPr>
          <a:xfrm>
            <a:off x="5577235" y="3911600"/>
            <a:ext cx="1616045" cy="103632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Sprint Backlog</a:t>
            </a:r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2CC67B-7BC6-0D57-4470-733497BD62AD}"/>
              </a:ext>
            </a:extLst>
          </p:cNvPr>
          <p:cNvSpPr/>
          <p:nvPr/>
        </p:nvSpPr>
        <p:spPr>
          <a:xfrm>
            <a:off x="3138834" y="3911600"/>
            <a:ext cx="1616045" cy="103632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Backlog</a:t>
            </a:r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BAFFBE-18C6-0BEA-345D-5797AF09D3CB}"/>
              </a:ext>
            </a:extLst>
          </p:cNvPr>
          <p:cNvSpPr/>
          <p:nvPr/>
        </p:nvSpPr>
        <p:spPr>
          <a:xfrm>
            <a:off x="741680" y="3911600"/>
            <a:ext cx="2062480" cy="103632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Retrospectives 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5DAF8B-BC86-8414-A12F-A4E34F80553A}"/>
              </a:ext>
            </a:extLst>
          </p:cNvPr>
          <p:cNvSpPr/>
          <p:nvPr/>
        </p:nvSpPr>
        <p:spPr>
          <a:xfrm>
            <a:off x="5577234" y="5455920"/>
            <a:ext cx="1616045" cy="103632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Tasks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733914-BD2A-186D-7389-CDAB9AF08013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682240" y="2560320"/>
            <a:ext cx="456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4ECA42-A1DA-3221-466C-CEBE0AA4D5ED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4754879" y="2560320"/>
            <a:ext cx="456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9C0CC3-DE8C-E21D-1B07-FBE26D7132E0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7193280" y="2560320"/>
            <a:ext cx="456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EE1C30-D3D9-1D0F-1B31-BF6709B5360A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9265920" y="2560320"/>
            <a:ext cx="456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CEB2AA-787A-15FA-069C-439BD8412D39}"/>
              </a:ext>
            </a:extLst>
          </p:cNvPr>
          <p:cNvCxnSpPr>
            <a:stCxn id="9" idx="4"/>
            <a:endCxn id="10" idx="0"/>
          </p:cNvCxnSpPr>
          <p:nvPr/>
        </p:nvCxnSpPr>
        <p:spPr>
          <a:xfrm>
            <a:off x="10586418" y="3078480"/>
            <a:ext cx="55880" cy="833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A5CD40-706D-C704-3897-60824F38273C}"/>
              </a:ext>
            </a:extLst>
          </p:cNvPr>
          <p:cNvCxnSpPr>
            <a:stCxn id="10" idx="2"/>
            <a:endCxn id="11" idx="6"/>
          </p:cNvCxnSpPr>
          <p:nvPr/>
        </p:nvCxnSpPr>
        <p:spPr>
          <a:xfrm flipH="1">
            <a:off x="9265920" y="4429760"/>
            <a:ext cx="568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7BF55D-7E68-21AE-3D69-1E44D8A7EB7A}"/>
              </a:ext>
            </a:extLst>
          </p:cNvPr>
          <p:cNvCxnSpPr>
            <a:stCxn id="11" idx="2"/>
            <a:endCxn id="12" idx="6"/>
          </p:cNvCxnSpPr>
          <p:nvPr/>
        </p:nvCxnSpPr>
        <p:spPr>
          <a:xfrm flipH="1">
            <a:off x="7193280" y="4429760"/>
            <a:ext cx="456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469EA5-D966-B668-DAA5-E413D3699FB6}"/>
              </a:ext>
            </a:extLst>
          </p:cNvPr>
          <p:cNvCxnSpPr>
            <a:stCxn id="12" idx="2"/>
            <a:endCxn id="13" idx="6"/>
          </p:cNvCxnSpPr>
          <p:nvPr/>
        </p:nvCxnSpPr>
        <p:spPr>
          <a:xfrm flipH="1">
            <a:off x="4754879" y="4429760"/>
            <a:ext cx="822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1D9D8C6-3195-3506-38FE-90545B9C8233}"/>
              </a:ext>
            </a:extLst>
          </p:cNvPr>
          <p:cNvCxnSpPr>
            <a:stCxn id="13" idx="2"/>
            <a:endCxn id="14" idx="6"/>
          </p:cNvCxnSpPr>
          <p:nvPr/>
        </p:nvCxnSpPr>
        <p:spPr>
          <a:xfrm flipH="1">
            <a:off x="2804160" y="4429760"/>
            <a:ext cx="334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A96F80-7EBB-00F6-4176-39C42E159D92}"/>
              </a:ext>
            </a:extLst>
          </p:cNvPr>
          <p:cNvCxnSpPr>
            <a:stCxn id="14" idx="4"/>
            <a:endCxn id="15" idx="2"/>
          </p:cNvCxnSpPr>
          <p:nvPr/>
        </p:nvCxnSpPr>
        <p:spPr>
          <a:xfrm>
            <a:off x="1772920" y="4947920"/>
            <a:ext cx="3804314" cy="102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284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153BAD7-003A-90E1-60A4-50E98102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 - Doctor</a:t>
            </a:r>
            <a:endParaRPr lang="en-IN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119360EE-C532-72F0-0C2B-553232C2FF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6535124"/>
              </p:ext>
            </p:extLst>
          </p:nvPr>
        </p:nvGraphicFramePr>
        <p:xfrm>
          <a:off x="913795" y="2038350"/>
          <a:ext cx="10353762" cy="43869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603968">
                  <a:extLst>
                    <a:ext uri="{9D8B030D-6E8A-4147-A177-3AD203B41FA5}">
                      <a16:colId xmlns:a16="http://schemas.microsoft.com/office/drawing/2014/main" val="4200459258"/>
                    </a:ext>
                  </a:extLst>
                </a:gridCol>
                <a:gridCol w="1380501">
                  <a:extLst>
                    <a:ext uri="{9D8B030D-6E8A-4147-A177-3AD203B41FA5}">
                      <a16:colId xmlns:a16="http://schemas.microsoft.com/office/drawing/2014/main" val="2701389887"/>
                    </a:ext>
                  </a:extLst>
                </a:gridCol>
                <a:gridCol w="4400348">
                  <a:extLst>
                    <a:ext uri="{9D8B030D-6E8A-4147-A177-3AD203B41FA5}">
                      <a16:colId xmlns:a16="http://schemas.microsoft.com/office/drawing/2014/main" val="24950135"/>
                    </a:ext>
                  </a:extLst>
                </a:gridCol>
                <a:gridCol w="3968945">
                  <a:extLst>
                    <a:ext uri="{9D8B030D-6E8A-4147-A177-3AD203B41FA5}">
                      <a16:colId xmlns:a16="http://schemas.microsoft.com/office/drawing/2014/main" val="3608458515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r>
                        <a:rPr lang="en-US" b="1" dirty="0"/>
                        <a:t>Id</a:t>
                      </a:r>
                    </a:p>
                  </a:txBody>
                  <a:tcPr marL="89122" marR="89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As</a:t>
                      </a:r>
                    </a:p>
                  </a:txBody>
                  <a:tcPr marL="89122" marR="89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 want </a:t>
                      </a:r>
                    </a:p>
                  </a:txBody>
                  <a:tcPr marL="89122" marR="89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So that</a:t>
                      </a:r>
                    </a:p>
                  </a:txBody>
                  <a:tcPr marL="89122" marR="89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018767"/>
                  </a:ext>
                </a:extLst>
              </a:tr>
              <a:tr h="99910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marL="89122" marR="89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b="1" dirty="0"/>
                        <a:t>Doctor</a:t>
                      </a:r>
                    </a:p>
                  </a:txBody>
                  <a:tcPr marL="89122" marR="89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update my schedule and apply for leaves when needed. </a:t>
                      </a:r>
                    </a:p>
                  </a:txBody>
                  <a:tcPr marL="89122" marR="89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have an idea  of my schedule and leaves.</a:t>
                      </a:r>
                    </a:p>
                  </a:txBody>
                  <a:tcPr marL="89122" marR="89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118627"/>
                  </a:ext>
                </a:extLst>
              </a:tr>
              <a:tr h="99910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marL="89122" marR="89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 marL="89122" marR="89122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An option to cancel or reschedule an appointment.</a:t>
                      </a:r>
                      <a:endParaRPr lang="en-US" dirty="0"/>
                    </a:p>
                  </a:txBody>
                  <a:tcPr marL="89122" marR="89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I can notify the patients about the cancellation or rescheduling of an appointment.</a:t>
                      </a:r>
                      <a:endParaRPr lang="en-US" dirty="0"/>
                    </a:p>
                  </a:txBody>
                  <a:tcPr marL="89122" marR="89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674126"/>
                  </a:ext>
                </a:extLst>
              </a:tr>
              <a:tr h="99910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marL="89122" marR="89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update my profile.</a:t>
                      </a:r>
                    </a:p>
                  </a:txBody>
                  <a:tcPr marL="89122" marR="89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view my own profile and update  it.</a:t>
                      </a:r>
                    </a:p>
                  </a:txBody>
                  <a:tcPr marL="89122" marR="89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073589"/>
                  </a:ext>
                </a:extLst>
              </a:tr>
              <a:tr h="99910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marL="89122" marR="89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marL="89122" marR="89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To see the patient’s information.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 marL="89122" marR="89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I can get an idea about the patient's current health situation.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 marL="89122" marR="89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7128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4516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1D54C6-4079-25E2-C887-6A151214F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0075"/>
            <a:ext cx="10353762" cy="1257300"/>
          </a:xfrm>
        </p:spPr>
        <p:txBody>
          <a:bodyPr/>
          <a:lstStyle/>
          <a:p>
            <a:r>
              <a:rPr lang="en-US" dirty="0"/>
              <a:t>User Stories - Patient</a:t>
            </a:r>
            <a:endParaRPr lang="en-IN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4BEE4F61-5DAA-2FFB-742F-1E34B775B3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26198"/>
              </p:ext>
            </p:extLst>
          </p:nvPr>
        </p:nvGraphicFramePr>
        <p:xfrm>
          <a:off x="1116995" y="1994721"/>
          <a:ext cx="10353762" cy="4482279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776531">
                  <a:extLst>
                    <a:ext uri="{9D8B030D-6E8A-4147-A177-3AD203B41FA5}">
                      <a16:colId xmlns:a16="http://schemas.microsoft.com/office/drawing/2014/main" val="955624387"/>
                    </a:ext>
                  </a:extLst>
                </a:gridCol>
                <a:gridCol w="1639347">
                  <a:extLst>
                    <a:ext uri="{9D8B030D-6E8A-4147-A177-3AD203B41FA5}">
                      <a16:colId xmlns:a16="http://schemas.microsoft.com/office/drawing/2014/main" val="4294355784"/>
                    </a:ext>
                  </a:extLst>
                </a:gridCol>
                <a:gridCol w="4204895">
                  <a:extLst>
                    <a:ext uri="{9D8B030D-6E8A-4147-A177-3AD203B41FA5}">
                      <a16:colId xmlns:a16="http://schemas.microsoft.com/office/drawing/2014/main" val="3471974085"/>
                    </a:ext>
                  </a:extLst>
                </a:gridCol>
                <a:gridCol w="3732989">
                  <a:extLst>
                    <a:ext uri="{9D8B030D-6E8A-4147-A177-3AD203B41FA5}">
                      <a16:colId xmlns:a16="http://schemas.microsoft.com/office/drawing/2014/main" val="1303793943"/>
                    </a:ext>
                  </a:extLst>
                </a:gridCol>
              </a:tblGrid>
              <a:tr h="33669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want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 that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787952"/>
                  </a:ext>
                </a:extLst>
              </a:tr>
              <a:tr h="972965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    </a:t>
                      </a:r>
                      <a:r>
                        <a:rPr lang="en-US" b="1" dirty="0"/>
                        <a:t>Patient</a:t>
                      </a:r>
                    </a:p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An easy way to register.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have a hassle-free experience while creating my profile/account.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0325375"/>
                  </a:ext>
                </a:extLst>
              </a:tr>
              <a:tr h="119752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Some information from helpdesk to resolve my doubts.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I can get an idea to solve my doubts.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068323"/>
                  </a:ext>
                </a:extLst>
              </a:tr>
              <a:tr h="972965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An option to search doctor’s profile and his research works.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I can easily find a particular doctor with a specific specialization.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678860"/>
                  </a:ext>
                </a:extLst>
              </a:tr>
              <a:tr h="973069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 An option to download my prescription.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I can download the hardcopy of the  prescription 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756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73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7A0181B-E26F-0A2B-11A3-0C6A4B3DB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44" y="657225"/>
            <a:ext cx="10353762" cy="1257300"/>
          </a:xfrm>
        </p:spPr>
        <p:txBody>
          <a:bodyPr/>
          <a:lstStyle/>
          <a:p>
            <a:r>
              <a:rPr lang="en-US" dirty="0"/>
              <a:t>User Stories - Staff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3CCE47B-6C4E-E84B-628D-8FAE53475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674792"/>
              </p:ext>
            </p:extLst>
          </p:nvPr>
        </p:nvGraphicFramePr>
        <p:xfrm>
          <a:off x="919119" y="2194560"/>
          <a:ext cx="10353762" cy="246888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776531">
                  <a:extLst>
                    <a:ext uri="{9D8B030D-6E8A-4147-A177-3AD203B41FA5}">
                      <a16:colId xmlns:a16="http://schemas.microsoft.com/office/drawing/2014/main" val="408945417"/>
                    </a:ext>
                  </a:extLst>
                </a:gridCol>
                <a:gridCol w="1639347">
                  <a:extLst>
                    <a:ext uri="{9D8B030D-6E8A-4147-A177-3AD203B41FA5}">
                      <a16:colId xmlns:a16="http://schemas.microsoft.com/office/drawing/2014/main" val="2402924961"/>
                    </a:ext>
                  </a:extLst>
                </a:gridCol>
                <a:gridCol w="4189753">
                  <a:extLst>
                    <a:ext uri="{9D8B030D-6E8A-4147-A177-3AD203B41FA5}">
                      <a16:colId xmlns:a16="http://schemas.microsoft.com/office/drawing/2014/main" val="2482592230"/>
                    </a:ext>
                  </a:extLst>
                </a:gridCol>
                <a:gridCol w="3748131">
                  <a:extLst>
                    <a:ext uri="{9D8B030D-6E8A-4147-A177-3AD203B41FA5}">
                      <a16:colId xmlns:a16="http://schemas.microsoft.com/office/drawing/2014/main" val="633823317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want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 that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962186"/>
                  </a:ext>
                </a:extLst>
              </a:tr>
              <a:tr h="866753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    </a:t>
                      </a:r>
                      <a:r>
                        <a:rPr lang="en-US" b="1" dirty="0"/>
                        <a:t>Staff</a:t>
                      </a:r>
                    </a:p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know the supply of the inventory, drugs, medical and surgical equipment's. 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know the update and availability on the supply for the inventory, drugs, medical and surgical equipment's.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954231"/>
                  </a:ext>
                </a:extLst>
              </a:tr>
              <a:tr h="866846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 update the patient’s details in the portal.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 can update the patient’s profile on the portal so that patient can view their details at any time.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748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2108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369D4-7EF6-D598-E9D7-02FE2A96F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00075"/>
            <a:ext cx="10353762" cy="1257300"/>
          </a:xfrm>
        </p:spPr>
        <p:txBody>
          <a:bodyPr/>
          <a:lstStyle/>
          <a:p>
            <a:r>
              <a:rPr lang="en-US" dirty="0"/>
              <a:t>User Stories - Pathologist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773365-BF83-8CE1-92F4-B6EBD8CB7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271193"/>
              </p:ext>
            </p:extLst>
          </p:nvPr>
        </p:nvGraphicFramePr>
        <p:xfrm>
          <a:off x="919119" y="2009775"/>
          <a:ext cx="10353762" cy="2238375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776531">
                  <a:extLst>
                    <a:ext uri="{9D8B030D-6E8A-4147-A177-3AD203B41FA5}">
                      <a16:colId xmlns:a16="http://schemas.microsoft.com/office/drawing/2014/main" val="408945417"/>
                    </a:ext>
                  </a:extLst>
                </a:gridCol>
                <a:gridCol w="1639347">
                  <a:extLst>
                    <a:ext uri="{9D8B030D-6E8A-4147-A177-3AD203B41FA5}">
                      <a16:colId xmlns:a16="http://schemas.microsoft.com/office/drawing/2014/main" val="2402924961"/>
                    </a:ext>
                  </a:extLst>
                </a:gridCol>
                <a:gridCol w="4189753">
                  <a:extLst>
                    <a:ext uri="{9D8B030D-6E8A-4147-A177-3AD203B41FA5}">
                      <a16:colId xmlns:a16="http://schemas.microsoft.com/office/drawing/2014/main" val="2482592230"/>
                    </a:ext>
                  </a:extLst>
                </a:gridCol>
                <a:gridCol w="3748131">
                  <a:extLst>
                    <a:ext uri="{9D8B030D-6E8A-4147-A177-3AD203B41FA5}">
                      <a16:colId xmlns:a16="http://schemas.microsoft.com/office/drawing/2014/main" val="633823317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want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 that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962186"/>
                  </a:ext>
                </a:extLst>
              </a:tr>
              <a:tr h="866753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    Pathologist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 add/update the equipment details in the portal.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Admin can help me update the supply of the </a:t>
                      </a:r>
                      <a:r>
                        <a:rPr lang="en-US" dirty="0" err="1"/>
                        <a:t>equipments</a:t>
                      </a:r>
                      <a:r>
                        <a:rPr lang="en-US" dirty="0"/>
                        <a:t> in the hospital.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954231"/>
                  </a:ext>
                </a:extLst>
              </a:tr>
              <a:tr h="866846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 add/update the patient’s test details in the portal.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Patient can view his test results at any moment. 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748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6602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54F7865-4C4B-A467-9EF8-02BF389C4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 Criteria - Admin</a:t>
            </a:r>
            <a:endParaRPr lang="en-IN" dirty="0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ABFA36F-35A1-EF9E-1040-4B6E2CAA28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7812211"/>
              </p:ext>
            </p:extLst>
          </p:nvPr>
        </p:nvGraphicFramePr>
        <p:xfrm>
          <a:off x="913795" y="2124075"/>
          <a:ext cx="10353762" cy="366268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667983">
                  <a:extLst>
                    <a:ext uri="{9D8B030D-6E8A-4147-A177-3AD203B41FA5}">
                      <a16:colId xmlns:a16="http://schemas.microsoft.com/office/drawing/2014/main" val="1973622197"/>
                    </a:ext>
                  </a:extLst>
                </a:gridCol>
                <a:gridCol w="1252471">
                  <a:extLst>
                    <a:ext uri="{9D8B030D-6E8A-4147-A177-3AD203B41FA5}">
                      <a16:colId xmlns:a16="http://schemas.microsoft.com/office/drawing/2014/main" val="1735222966"/>
                    </a:ext>
                  </a:extLst>
                </a:gridCol>
                <a:gridCol w="8433308">
                  <a:extLst>
                    <a:ext uri="{9D8B030D-6E8A-4147-A177-3AD203B41FA5}">
                      <a16:colId xmlns:a16="http://schemas.microsoft.com/office/drawing/2014/main" val="3538929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As a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Acceptance Criteria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05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b="1" dirty="0"/>
                        <a:t>Admin</a:t>
                      </a:r>
                    </a:p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Font typeface="+mj-lt"/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a) I could be able to add/delete a doctor profile.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b) I could be add necessary information in the doctor's profile.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c) I could add a tag to a doctor's profile.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d) I could delete a patient profile if needed.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01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a) I could be able to see the total working hours a doctor spends on consulting patients.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b) I could be able to see the doctor’s log-in and log-out.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60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a) I could be able to  see patient's information.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b) I could check patient's total appointments scheduled.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038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740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10DA889-BF34-E20B-1A7E-28808C6CC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 Criteria - Doctor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503F4AB-ED86-074E-4A70-58D32165D8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984519"/>
              </p:ext>
            </p:extLst>
          </p:nvPr>
        </p:nvGraphicFramePr>
        <p:xfrm>
          <a:off x="914400" y="2076450"/>
          <a:ext cx="10353760" cy="35712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603968">
                  <a:extLst>
                    <a:ext uri="{9D8B030D-6E8A-4147-A177-3AD203B41FA5}">
                      <a16:colId xmlns:a16="http://schemas.microsoft.com/office/drawing/2014/main" val="521180030"/>
                    </a:ext>
                  </a:extLst>
                </a:gridCol>
                <a:gridCol w="1553065">
                  <a:extLst>
                    <a:ext uri="{9D8B030D-6E8A-4147-A177-3AD203B41FA5}">
                      <a16:colId xmlns:a16="http://schemas.microsoft.com/office/drawing/2014/main" val="908242656"/>
                    </a:ext>
                  </a:extLst>
                </a:gridCol>
                <a:gridCol w="8196727">
                  <a:extLst>
                    <a:ext uri="{9D8B030D-6E8A-4147-A177-3AD203B41FA5}">
                      <a16:colId xmlns:a16="http://schemas.microsoft.com/office/drawing/2014/main" val="71463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Acceptance Criteria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9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b="1" dirty="0"/>
                        <a:t>  Doctor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a) I could be able to see his profile and make necessary corrections if needed.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b)I could see the necessary information of the patient. If there is an availability of previous prescriptions, doctor will be able to proceed further for any treatment or diagnosis.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c) I could be able to give downloadable prescriptions to the patient.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208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a) If needed, I could be able to cancel an appointment (for a leave) at least prior 8 hours of the consultation scheduled.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b) If the patient agrees, I could be able to reschedule an appointment.</a:t>
                      </a:r>
                    </a:p>
                    <a:p>
                      <a:pPr lvl="0"/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059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1423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605160-2FFB-CFE3-7A2B-9ACD9C28E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025"/>
            <a:ext cx="10353762" cy="1257300"/>
          </a:xfrm>
        </p:spPr>
        <p:txBody>
          <a:bodyPr/>
          <a:lstStyle/>
          <a:p>
            <a:r>
              <a:rPr lang="en-US" dirty="0"/>
              <a:t>Acceptance Criteria - Patient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28C589D-751B-9AD3-B3CE-30540466D8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7818003"/>
              </p:ext>
            </p:extLst>
          </p:nvPr>
        </p:nvGraphicFramePr>
        <p:xfrm>
          <a:off x="542925" y="1994118"/>
          <a:ext cx="10915649" cy="459256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428464">
                  <a:extLst>
                    <a:ext uri="{9D8B030D-6E8A-4147-A177-3AD203B41FA5}">
                      <a16:colId xmlns:a16="http://schemas.microsoft.com/office/drawing/2014/main" val="1639636804"/>
                    </a:ext>
                  </a:extLst>
                </a:gridCol>
                <a:gridCol w="1504852">
                  <a:extLst>
                    <a:ext uri="{9D8B030D-6E8A-4147-A177-3AD203B41FA5}">
                      <a16:colId xmlns:a16="http://schemas.microsoft.com/office/drawing/2014/main" val="1493659180"/>
                    </a:ext>
                  </a:extLst>
                </a:gridCol>
                <a:gridCol w="8982333">
                  <a:extLst>
                    <a:ext uri="{9D8B030D-6E8A-4147-A177-3AD203B41FA5}">
                      <a16:colId xmlns:a16="http://schemas.microsoft.com/office/drawing/2014/main" val="902745721"/>
                    </a:ext>
                  </a:extLst>
                </a:gridCol>
              </a:tblGrid>
              <a:tr h="386326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Acceptance Criteria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00882"/>
                  </a:ext>
                </a:extLst>
              </a:tr>
              <a:tr h="117579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Patient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a)I could register in this system, providing some necessary information.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b)The information can be changed anytime after creation of my  profile.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c)I have to produce some necessary information and prior documents about his health status.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9923149"/>
                  </a:ext>
                </a:extLst>
              </a:tr>
              <a:tr h="117579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a)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 could ask my questions or doubts to the help desk.</a:t>
                      </a:r>
                    </a:p>
                    <a:p>
                      <a:pPr lvl="0"/>
                      <a:r>
                        <a:rPr lang="en-US" dirty="0"/>
                        <a:t>b)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After providing symptoms, the best suggestion will be given from the help desk.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c) I could contact by email or conduct a virtual meeting with the desk if necessary.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719887"/>
                  </a:ext>
                </a:extLst>
              </a:tr>
              <a:tr h="1175791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a)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 could search for doctors' names with their rating rated by other patients.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b)I could get th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 available time and date of the doctors will be in the search result.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c)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 could search a doctor by typing the disease name/tag or specialization field.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6269366"/>
                  </a:ext>
                </a:extLst>
              </a:tr>
              <a:tr h="633118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a)As soon as the doctor provide the prescription, then I could be able to download the same.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068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46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5F2ECF-D1B1-FA39-97E1-563BF6602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 Criteria - Staff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45A363-F84B-EFA9-F462-5027A0EC4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9389566"/>
              </p:ext>
            </p:extLst>
          </p:nvPr>
        </p:nvGraphicFramePr>
        <p:xfrm>
          <a:off x="810611" y="2043604"/>
          <a:ext cx="10930415" cy="452625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443230">
                  <a:extLst>
                    <a:ext uri="{9D8B030D-6E8A-4147-A177-3AD203B41FA5}">
                      <a16:colId xmlns:a16="http://schemas.microsoft.com/office/drawing/2014/main" val="1639636804"/>
                    </a:ext>
                  </a:extLst>
                </a:gridCol>
                <a:gridCol w="1504852">
                  <a:extLst>
                    <a:ext uri="{9D8B030D-6E8A-4147-A177-3AD203B41FA5}">
                      <a16:colId xmlns:a16="http://schemas.microsoft.com/office/drawing/2014/main" val="1493659180"/>
                    </a:ext>
                  </a:extLst>
                </a:gridCol>
                <a:gridCol w="8982333">
                  <a:extLst>
                    <a:ext uri="{9D8B030D-6E8A-4147-A177-3AD203B41FA5}">
                      <a16:colId xmlns:a16="http://schemas.microsoft.com/office/drawing/2014/main" val="9027457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Acceptance Criteria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00882"/>
                  </a:ext>
                </a:extLst>
              </a:tr>
              <a:tr h="117579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Staff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buAutoNum type="alphaLcParenR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could update the supply of the drugs, medical and surgical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equipments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the hospital.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9923149"/>
                  </a:ext>
                </a:extLst>
              </a:tr>
              <a:tr h="298470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arenR"/>
                        <a:tabLst/>
                        <a:defRPr/>
                      </a:pPr>
                      <a:r>
                        <a:rPr lang="en-US" dirty="0"/>
                        <a:t>I could see the patient details in the portal.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arenR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could be able to add the details of the patient and the medical supply added are of the same patient.  </a:t>
                      </a:r>
                      <a:endParaRPr lang="en-US" dirty="0"/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arenR"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719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002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307A1-04CF-CB41-1B61-AC805CD26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Acceptance Criteria - Pathologist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00C3D050-4A66-660F-C0BB-E6A9FDAA0D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5797156"/>
              </p:ext>
            </p:extLst>
          </p:nvPr>
        </p:nvGraphicFramePr>
        <p:xfrm>
          <a:off x="704850" y="2430320"/>
          <a:ext cx="11020426" cy="338700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432577">
                  <a:extLst>
                    <a:ext uri="{9D8B030D-6E8A-4147-A177-3AD203B41FA5}">
                      <a16:colId xmlns:a16="http://schemas.microsoft.com/office/drawing/2014/main" val="1639636804"/>
                    </a:ext>
                  </a:extLst>
                </a:gridCol>
                <a:gridCol w="1519297">
                  <a:extLst>
                    <a:ext uri="{9D8B030D-6E8A-4147-A177-3AD203B41FA5}">
                      <a16:colId xmlns:a16="http://schemas.microsoft.com/office/drawing/2014/main" val="1493659180"/>
                    </a:ext>
                  </a:extLst>
                </a:gridCol>
                <a:gridCol w="9068552">
                  <a:extLst>
                    <a:ext uri="{9D8B030D-6E8A-4147-A177-3AD203B41FA5}">
                      <a16:colId xmlns:a16="http://schemas.microsoft.com/office/drawing/2014/main" val="902745721"/>
                    </a:ext>
                  </a:extLst>
                </a:gridCol>
              </a:tblGrid>
              <a:tr h="2805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Acceptance Criteria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00882"/>
                  </a:ext>
                </a:extLst>
              </a:tr>
              <a:tr h="85382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Pathologist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a) I could be able to update the supply of the medical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equipments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the hospital if necessary.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9923149"/>
                  </a:ext>
                </a:extLst>
              </a:tr>
              <a:tr h="2167413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a) I could update the details of the patient in the portal.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b) I could able to update the test results of the patient.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719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531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EEC0C8-809A-F255-CD2E-BC6572B1A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09600"/>
            <a:ext cx="10353762" cy="1257300"/>
          </a:xfrm>
        </p:spPr>
        <p:txBody>
          <a:bodyPr/>
          <a:lstStyle/>
          <a:p>
            <a:r>
              <a:rPr lang="en-US" dirty="0"/>
              <a:t>Testcases 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E526778-6A43-BEB5-092A-C720585DE9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8240402"/>
              </p:ext>
            </p:extLst>
          </p:nvPr>
        </p:nvGraphicFramePr>
        <p:xfrm>
          <a:off x="1057275" y="2333625"/>
          <a:ext cx="10353760" cy="465429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52118003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908242656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697236268"/>
                    </a:ext>
                  </a:extLst>
                </a:gridCol>
                <a:gridCol w="5657935">
                  <a:extLst>
                    <a:ext uri="{9D8B030D-6E8A-4147-A177-3AD203B41FA5}">
                      <a16:colId xmlns:a16="http://schemas.microsoft.com/office/drawing/2014/main" val="714638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Test Scenario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cases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data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96355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Sign Up  /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Registration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buNone/>
                      </a:pPr>
                      <a:r>
                        <a:rPr lang="en-US" dirty="0"/>
                        <a:t>1) Click on signup button.</a:t>
                      </a:r>
                    </a:p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dirty="0"/>
                        <a:t>2) Filling all the fields.</a:t>
                      </a:r>
                    </a:p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en-US" dirty="0"/>
                        <a:t>3) Selecting username &amp;    password.</a:t>
                      </a:r>
                    </a:p>
                    <a:p>
                      <a:pPr algn="l">
                        <a:lnSpc>
                          <a:spcPct val="110000"/>
                        </a:lnSpc>
                        <a:buNone/>
                      </a:pPr>
                      <a:r>
                        <a:rPr lang="en-US" dirty="0"/>
                        <a:t>4) Submit the signup form. </a:t>
                      </a:r>
                    </a:p>
                    <a:p>
                      <a:pPr algn="l">
                        <a:lnSpc>
                          <a:spcPct val="110000"/>
                        </a:lnSpc>
                        <a:buNone/>
                      </a:pPr>
                      <a:r>
                        <a:rPr lang="en-US" dirty="0"/>
                        <a:t>5)Email validation.</a:t>
                      </a:r>
                    </a:p>
                    <a:p>
                      <a:pPr algn="l">
                        <a:lnSpc>
                          <a:spcPct val="110000"/>
                        </a:lnSpc>
                        <a:buNone/>
                      </a:pPr>
                      <a:r>
                        <a:rPr lang="en-US" dirty="0"/>
                        <a:t>6) Password validation.</a:t>
                      </a:r>
                    </a:p>
                    <a:p>
                      <a:pPr algn="l">
                        <a:lnSpc>
                          <a:spcPct val="110000"/>
                        </a:lnSpc>
                        <a:buNone/>
                      </a:pPr>
                      <a:endParaRPr lang="en-US" dirty="0"/>
                    </a:p>
                    <a:p>
                      <a:r>
                        <a:rPr lang="en-US" b="1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dirty="0"/>
                        <a:t>abc@gmail.com</a:t>
                      </a:r>
                    </a:p>
                    <a:p>
                      <a:pPr>
                        <a:buNone/>
                      </a:pPr>
                      <a:endParaRPr lang="en-US" dirty="0"/>
                    </a:p>
                    <a:p>
                      <a:pPr>
                        <a:buNone/>
                      </a:pPr>
                      <a:r>
                        <a:rPr lang="en-US" dirty="0"/>
                        <a:t>abc123</a:t>
                      </a:r>
                    </a:p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1) Able to open Signup form.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dirty="0"/>
                        <a:t>2) Able to fill all the fields and if left empty, portal should raise error.</a:t>
                      </a:r>
                    </a:p>
                    <a:p>
                      <a:pPr>
                        <a:lnSpc>
                          <a:spcPct val="110000"/>
                        </a:lnSpc>
                        <a:buNone/>
                      </a:pPr>
                      <a:r>
                        <a:rPr lang="en-US" dirty="0"/>
                        <a:t>3) Able to choose unique username &amp; strong  password.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dirty="0"/>
                        <a:t>4) Able to submit the signup form after entering  all fields and data sent to server.</a:t>
                      </a:r>
                    </a:p>
                    <a:p>
                      <a:pPr>
                        <a:lnSpc>
                          <a:spcPct val="110000"/>
                        </a:lnSpc>
                        <a:buNone/>
                      </a:pPr>
                      <a:r>
                        <a:rPr lang="en-US" dirty="0"/>
                        <a:t>5) If entered incorrect form of email, portal should raise the error 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6) If password length is less than minimum length, portal should raise the error.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208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682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42D4AE6-D486-DBD8-5ED0-D4B27645ACD7}"/>
              </a:ext>
            </a:extLst>
          </p:cNvPr>
          <p:cNvSpPr txBox="1">
            <a:spLocks/>
          </p:cNvSpPr>
          <p:nvPr/>
        </p:nvSpPr>
        <p:spPr>
          <a:xfrm>
            <a:off x="1522414" y="274638"/>
            <a:ext cx="9143998" cy="102076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Team Introduction</a:t>
            </a:r>
          </a:p>
        </p:txBody>
      </p:sp>
      <p:pic>
        <p:nvPicPr>
          <p:cNvPr id="12" name="Picture 11" descr="A person taking a selfie in a city">
            <a:extLst>
              <a:ext uri="{FF2B5EF4-FFF2-40B4-BE49-F238E27FC236}">
                <a16:creationId xmlns:a16="http://schemas.microsoft.com/office/drawing/2014/main" id="{82B51CF8-394B-C7DB-9265-CE3BFBA2B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1905000"/>
            <a:ext cx="2552700" cy="3403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E50118-76E4-E94E-351F-B26725283447}"/>
              </a:ext>
            </a:extLst>
          </p:cNvPr>
          <p:cNvSpPr txBox="1"/>
          <p:nvPr/>
        </p:nvSpPr>
        <p:spPr>
          <a:xfrm>
            <a:off x="1293812" y="5493468"/>
            <a:ext cx="33528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err="1"/>
              <a:t>Shivansh</a:t>
            </a:r>
            <a:r>
              <a:rPr lang="en-US" sz="2400"/>
              <a:t> </a:t>
            </a:r>
            <a:r>
              <a:rPr lang="en-US" sz="2400" err="1"/>
              <a:t>Tomar</a:t>
            </a:r>
            <a:r>
              <a:rPr lang="en-US" sz="2400"/>
              <a:t>        </a:t>
            </a:r>
            <a:r>
              <a:rPr lang="en-US" sz="2000"/>
              <a:t>Developer</a:t>
            </a:r>
            <a:endParaRPr lang="en-IN" sz="2400"/>
          </a:p>
        </p:txBody>
      </p:sp>
      <p:pic>
        <p:nvPicPr>
          <p:cNvPr id="14" name="Picture 13" descr="A picture containing building, outdoor, person, street&#10;&#10;Description automatically generated">
            <a:extLst>
              <a:ext uri="{FF2B5EF4-FFF2-40B4-BE49-F238E27FC236}">
                <a16:creationId xmlns:a16="http://schemas.microsoft.com/office/drawing/2014/main" id="{C92DC91E-108C-D2B8-C0E0-00E80B589B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310" y="1930400"/>
            <a:ext cx="2743200" cy="3429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B44DA5-0AE0-AF52-EBA0-190B055A2FC7}"/>
              </a:ext>
            </a:extLst>
          </p:cNvPr>
          <p:cNvSpPr txBox="1"/>
          <p:nvPr/>
        </p:nvSpPr>
        <p:spPr>
          <a:xfrm>
            <a:off x="5103812" y="5541386"/>
            <a:ext cx="22860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/>
              <a:t>Mounika </a:t>
            </a:r>
            <a:r>
              <a:rPr lang="en-US" sz="2400" err="1"/>
              <a:t>Thalla</a:t>
            </a:r>
            <a:endParaRPr lang="en-US" sz="2400"/>
          </a:p>
          <a:p>
            <a:pPr algn="ctr">
              <a:lnSpc>
                <a:spcPct val="90000"/>
              </a:lnSpc>
            </a:pPr>
            <a:r>
              <a:rPr lang="en-US" sz="2000"/>
              <a:t>Project Manager Quality Analyst </a:t>
            </a:r>
            <a:endParaRPr lang="en-IN" sz="2000"/>
          </a:p>
        </p:txBody>
      </p:sp>
      <p:pic>
        <p:nvPicPr>
          <p:cNvPr id="16" name="Picture 15" descr="A picture containing person, clothing&#10;&#10;Description automatically generated">
            <a:extLst>
              <a:ext uri="{FF2B5EF4-FFF2-40B4-BE49-F238E27FC236}">
                <a16:creationId xmlns:a16="http://schemas.microsoft.com/office/drawing/2014/main" id="{C3990894-CC81-93E8-942A-A7F270C8E5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1930400"/>
            <a:ext cx="2667000" cy="3429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B12121-64AE-A8A6-B702-B4C1AA2A89BC}"/>
              </a:ext>
            </a:extLst>
          </p:cNvPr>
          <p:cNvSpPr txBox="1"/>
          <p:nvPr/>
        </p:nvSpPr>
        <p:spPr>
          <a:xfrm flipH="1">
            <a:off x="8228011" y="5588000"/>
            <a:ext cx="297179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/>
              <a:t>Jigar Shah   </a:t>
            </a:r>
          </a:p>
          <a:p>
            <a:pPr algn="ctr">
              <a:lnSpc>
                <a:spcPct val="90000"/>
              </a:lnSpc>
            </a:pPr>
            <a:r>
              <a:rPr lang="en-US" sz="2400"/>
              <a:t> </a:t>
            </a:r>
            <a:r>
              <a:rPr lang="en-US" sz="2000"/>
              <a:t>Developer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2459022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08835-C20E-22E9-866F-6C582B0C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Testcases 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81B42B8E-4ABC-F6F8-4D7F-264E64EFCE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1137879"/>
              </p:ext>
            </p:extLst>
          </p:nvPr>
        </p:nvGraphicFramePr>
        <p:xfrm>
          <a:off x="1057275" y="2333625"/>
          <a:ext cx="10353760" cy="325526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52118003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908242656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697236268"/>
                    </a:ext>
                  </a:extLst>
                </a:gridCol>
                <a:gridCol w="5657935">
                  <a:extLst>
                    <a:ext uri="{9D8B030D-6E8A-4147-A177-3AD203B41FA5}">
                      <a16:colId xmlns:a16="http://schemas.microsoft.com/office/drawing/2014/main" val="714638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Test Scenario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cases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data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96355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Sign In / Login</a:t>
                      </a:r>
                    </a:p>
                    <a:p>
                      <a:pPr>
                        <a:buNone/>
                      </a:pP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1) Opening Login Form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2) User Login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3) User Forgot Password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4)Submit the login Form</a:t>
                      </a:r>
                    </a:p>
                    <a:p>
                      <a:pPr algn="l">
                        <a:lnSpc>
                          <a:spcPct val="110000"/>
                        </a:lnSpc>
                        <a:buNone/>
                      </a:pPr>
                      <a:endParaRPr lang="en-US" dirty="0"/>
                    </a:p>
                    <a:p>
                      <a:r>
                        <a:rPr lang="en-US" b="1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dirty="0"/>
                        <a:t>abc@gmail.com</a:t>
                      </a:r>
                    </a:p>
                    <a:p>
                      <a:pPr>
                        <a:buNone/>
                      </a:pPr>
                      <a:endParaRPr lang="en-US" dirty="0"/>
                    </a:p>
                    <a:p>
                      <a:pPr>
                        <a:buNone/>
                      </a:pPr>
                      <a:r>
                        <a:rPr lang="en-US" dirty="0"/>
                        <a:t>abc123</a:t>
                      </a:r>
                    </a:p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1) Able to open login page.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2) If entered incorrect username or password, portal should raise the error.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3) If incorrect password entered, portal should raise error and give reset option.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4) Able to submit the form and get logged in.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208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560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4">
            <a:extLst>
              <a:ext uri="{FF2B5EF4-FFF2-40B4-BE49-F238E27FC236}">
                <a16:creationId xmlns:a16="http://schemas.microsoft.com/office/drawing/2014/main" id="{5A338357-1A6A-4C1E-A6D6-1DCDE6DF4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1F51140-4156-423C-9638-1223606FB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66116" y="164592"/>
            <a:ext cx="11859768" cy="6528816"/>
          </a:xfrm>
          <a:prstGeom prst="rect">
            <a:avLst/>
          </a:prstGeom>
          <a:ln w="15875" cap="sq" cmpd="sng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E0313-C4EB-17BA-ECE6-22C65B55C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889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>
                <a:solidFill>
                  <a:schemeClr val="tx1"/>
                </a:solidFill>
              </a:rPr>
              <a:t>Sprint Backlog</a:t>
            </a:r>
          </a:p>
        </p:txBody>
      </p:sp>
      <p:cxnSp>
        <p:nvCxnSpPr>
          <p:cNvPr id="24" name="Straight Connector 18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395" y="2057399"/>
            <a:ext cx="0" cy="27432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55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7283-3EFF-B75D-A6E6-8C12928E6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Backlog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202E28-5967-06A0-C63E-E52EC9311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932489"/>
              </p:ext>
            </p:extLst>
          </p:nvPr>
        </p:nvGraphicFramePr>
        <p:xfrm>
          <a:off x="1622973" y="1762125"/>
          <a:ext cx="9359351" cy="4486275"/>
        </p:xfrm>
        <a:graphic>
          <a:graphicData uri="http://schemas.openxmlformats.org/drawingml/2006/table">
            <a:tbl>
              <a:tblPr/>
              <a:tblGrid>
                <a:gridCol w="1403902">
                  <a:extLst>
                    <a:ext uri="{9D8B030D-6E8A-4147-A177-3AD203B41FA5}">
                      <a16:colId xmlns:a16="http://schemas.microsoft.com/office/drawing/2014/main" val="849156969"/>
                    </a:ext>
                  </a:extLst>
                </a:gridCol>
                <a:gridCol w="6551547">
                  <a:extLst>
                    <a:ext uri="{9D8B030D-6E8A-4147-A177-3AD203B41FA5}">
                      <a16:colId xmlns:a16="http://schemas.microsoft.com/office/drawing/2014/main" val="983607215"/>
                    </a:ext>
                  </a:extLst>
                </a:gridCol>
                <a:gridCol w="1403902">
                  <a:extLst>
                    <a:ext uri="{9D8B030D-6E8A-4147-A177-3AD203B41FA5}">
                      <a16:colId xmlns:a16="http://schemas.microsoft.com/office/drawing/2014/main" val="3733395820"/>
                    </a:ext>
                  </a:extLst>
                </a:gridCol>
              </a:tblGrid>
              <a:tr h="385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Summary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630192"/>
                  </a:ext>
                </a:extLst>
              </a:tr>
              <a:tr h="37278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SB-1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Create mock-up designs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742647"/>
                  </a:ext>
                </a:extLst>
              </a:tr>
              <a:tr h="37278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SB-2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Research React JS and MongoDB  Framework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42037"/>
                  </a:ext>
                </a:extLst>
              </a:tr>
              <a:tr h="37278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SB-3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 Deliverable 2 Powerpoint Presentation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610183"/>
                  </a:ext>
                </a:extLst>
              </a:tr>
              <a:tr h="37278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SB-4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 User Stories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058710"/>
                  </a:ext>
                </a:extLst>
              </a:tr>
              <a:tr h="37278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SB-5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 Test Cases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94782"/>
                  </a:ext>
                </a:extLst>
              </a:tr>
              <a:tr h="37278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SB-6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 Acceptance Criteria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099259"/>
                  </a:ext>
                </a:extLst>
              </a:tr>
              <a:tr h="37278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SB-7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MVP Demo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To-do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83164"/>
                  </a:ext>
                </a:extLst>
              </a:tr>
              <a:tr h="37278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SB-8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 front-end page and testing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To-do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183426"/>
                  </a:ext>
                </a:extLst>
              </a:tr>
              <a:tr h="37278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SB-9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 back-end page and testing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To-do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673782"/>
                  </a:ext>
                </a:extLst>
              </a:tr>
              <a:tr h="37278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SB-10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Finish development of front-end UI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To-do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094744"/>
                  </a:ext>
                </a:extLst>
              </a:tr>
              <a:tr h="37278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SB-11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 API and testing in Cucumber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To-do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088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030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4B13CE-34D5-AA42-612C-404A1BDE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Stories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4C2ED5-B728-1AF1-6B9D-392D8456C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Completed </a:t>
            </a:r>
            <a:endParaRPr lang="en-IN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EE616A-C3A6-A7B1-DD3A-B8325820C5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As a patient, I want to register and sign in successfully, so that I can store all my account details.</a:t>
            </a:r>
          </a:p>
          <a:p>
            <a:r>
              <a:rPr lang="en-US" dirty="0"/>
              <a:t>As a patient, I want to book an appointment.</a:t>
            </a:r>
          </a:p>
          <a:p>
            <a:r>
              <a:rPr lang="en-US" dirty="0"/>
              <a:t>As a doctor, I want to go-through the appointments list.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81AB6F-85C3-D0FB-1AB3-E3831C1EC1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Incomplete</a:t>
            </a:r>
            <a:endParaRPr lang="en-IN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C182F4-4157-A28C-DEF9-7E5E3DCC555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As an admin, I should be able to access and manage all the data and modify according to requirements.</a:t>
            </a:r>
          </a:p>
          <a:p>
            <a:r>
              <a:rPr lang="en-US" dirty="0"/>
              <a:t>As an admin, I should be able to create new bill payment services and authenticate them.</a:t>
            </a:r>
          </a:p>
          <a:p>
            <a:r>
              <a:rPr lang="en-US" dirty="0"/>
              <a:t>As a patient, I want to login and use forget password link, if necessary.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5341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882F-18FD-041D-4B1B-30383AB16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b="1" dirty="0"/>
              <a:t>Metrics</a:t>
            </a:r>
            <a:r>
              <a:rPr lang="en-US" dirty="0"/>
              <a:t>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1D6CB2-0508-1BA4-25FB-3E0774B323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9300346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3532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332CB5-2E62-FF83-8122-48D62B7F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velocity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69ACE42-743A-4098-2090-BAECFA6B27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7037554"/>
              </p:ext>
            </p:extLst>
          </p:nvPr>
        </p:nvGraphicFramePr>
        <p:xfrm>
          <a:off x="1047750" y="2338704"/>
          <a:ext cx="3829050" cy="17500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521180030"/>
                    </a:ext>
                  </a:extLst>
                </a:gridCol>
                <a:gridCol w="2600325">
                  <a:extLst>
                    <a:ext uri="{9D8B030D-6E8A-4147-A177-3AD203B41FA5}">
                      <a16:colId xmlns:a16="http://schemas.microsoft.com/office/drawing/2014/main" val="71463871"/>
                    </a:ext>
                  </a:extLst>
                </a:gridCol>
              </a:tblGrid>
              <a:tr h="63148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Sprint.no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dirty="0"/>
                        <a:t>     No. of tasks</a:t>
                      </a:r>
                    </a:p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96355"/>
                  </a:ext>
                </a:extLst>
              </a:tr>
              <a:tr h="5475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dirty="0"/>
                        <a:t>     10                  .             </a:t>
                      </a:r>
                    </a:p>
                    <a:p>
                      <a:pPr algn="r" fontAlgn="b"/>
                      <a:endParaRPr lang="en-US" sz="1800" dirty="0"/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6341566"/>
                  </a:ext>
                </a:extLst>
              </a:tr>
              <a:tr h="5475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   17                                       </a:t>
                      </a:r>
                    </a:p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 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7960645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BF8E367-1F8E-1DAC-A1DB-2A4B920C8D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4123284"/>
              </p:ext>
            </p:extLst>
          </p:nvPr>
        </p:nvGraphicFramePr>
        <p:xfrm>
          <a:off x="5876925" y="172402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B42EF6B-E48B-9665-1B05-3F8400137502}"/>
              </a:ext>
            </a:extLst>
          </p:cNvPr>
          <p:cNvSpPr txBox="1"/>
          <p:nvPr/>
        </p:nvSpPr>
        <p:spPr>
          <a:xfrm>
            <a:off x="6400800" y="48203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X-axis : Sprint</a:t>
            </a:r>
          </a:p>
          <a:p>
            <a:r>
              <a:rPr lang="en-US" dirty="0"/>
              <a:t>Y-axis : No. of days taken</a:t>
            </a:r>
          </a:p>
        </p:txBody>
      </p:sp>
    </p:spTree>
    <p:extLst>
      <p:ext uri="{BB962C8B-B14F-4D97-AF65-F5344CB8AC3E}">
        <p14:creationId xmlns:p14="http://schemas.microsoft.com/office/powerpoint/2010/main" val="2108719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16F8853-BA78-8523-8276-DF133FF66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0907" y="1386538"/>
            <a:ext cx="7227746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81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AA9A6-B199-31A7-D41F-29B9B0CC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Burndown chart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BEA4D6-4AA1-F7CD-0DC4-76D0C8B98C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025147"/>
              </p:ext>
            </p:extLst>
          </p:nvPr>
        </p:nvGraphicFramePr>
        <p:xfrm>
          <a:off x="5324315" y="1271374"/>
          <a:ext cx="6197670" cy="431525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002281">
                  <a:extLst>
                    <a:ext uri="{9D8B030D-6E8A-4147-A177-3AD203B41FA5}">
                      <a16:colId xmlns:a16="http://schemas.microsoft.com/office/drawing/2014/main" val="1941053121"/>
                    </a:ext>
                  </a:extLst>
                </a:gridCol>
                <a:gridCol w="1494258">
                  <a:extLst>
                    <a:ext uri="{9D8B030D-6E8A-4147-A177-3AD203B41FA5}">
                      <a16:colId xmlns:a16="http://schemas.microsoft.com/office/drawing/2014/main" val="2549925902"/>
                    </a:ext>
                  </a:extLst>
                </a:gridCol>
                <a:gridCol w="905219">
                  <a:extLst>
                    <a:ext uri="{9D8B030D-6E8A-4147-A177-3AD203B41FA5}">
                      <a16:colId xmlns:a16="http://schemas.microsoft.com/office/drawing/2014/main" val="185489866"/>
                    </a:ext>
                  </a:extLst>
                </a:gridCol>
                <a:gridCol w="795912">
                  <a:extLst>
                    <a:ext uri="{9D8B030D-6E8A-4147-A177-3AD203B41FA5}">
                      <a16:colId xmlns:a16="http://schemas.microsoft.com/office/drawing/2014/main" val="2500588355"/>
                    </a:ext>
                  </a:extLst>
                </a:gridCol>
              </a:tblGrid>
              <a:tr h="28792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Tasks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Calender Days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Planned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Actual 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744765907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MVP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11-Oct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838557347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Technolgies to be used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12-Oct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1984523307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Architectural diagram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13-Oct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3313430325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Product Backlog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14-Oct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2673518850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Product Backlog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15-Oct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1912048402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User stories with acceptance criteria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16-Oct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1582964779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User stories with acceptance criteria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17-Oct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2786028703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Sprint  Backlog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18-Oct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338285914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Test cases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19-Oct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1654693780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Test cases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4076592879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Stories completed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21-Oct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2598701535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Stories not completed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22-Oct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2086523586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Stories or tasks committed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23-Oct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4209093543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Metrics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24-Oct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2318681542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Burndown charts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25-Oct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111248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443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3FDF1-0BB9-9E82-1484-865AA977C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600"/>
            <a:ext cx="10790525" cy="5516880"/>
          </a:xfrm>
        </p:spPr>
        <p:txBody>
          <a:bodyPr>
            <a:normAutofit/>
          </a:bodyPr>
          <a:lstStyle/>
          <a:p>
            <a:r>
              <a:rPr lang="en-IN" sz="6000" dirty="0"/>
              <a:t>Mock-up design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2CDAE5E-C2F2-8BB0-C78D-B7B5DA44A2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41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7E36C45-94C0-E1C6-A6CD-2066D81E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83" y="623253"/>
            <a:ext cx="5143818" cy="2621688"/>
          </a:xfrm>
          <a:prstGeom prst="rect">
            <a:avLst/>
          </a:prstGeom>
        </p:spPr>
      </p:pic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99BCF98-E722-77CA-568F-7C4DE90D3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23253"/>
            <a:ext cx="5642293" cy="2729906"/>
          </a:xfrm>
          <a:prstGeom prst="rect">
            <a:avLst/>
          </a:prstGeom>
        </p:spPr>
      </p:pic>
      <p:pic>
        <p:nvPicPr>
          <p:cNvPr id="9" name="Picture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A1A03E1-B7EE-115A-9BE6-F53EB6195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83" y="4036490"/>
            <a:ext cx="5143818" cy="2457452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4385CF-3847-99BA-ED19-95DBE238C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369" y="4086545"/>
            <a:ext cx="5965713" cy="230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1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A31AB68-5230-DC1C-81F4-6AC6A0A0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dirty="0"/>
              <a:t>Team 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D25CE-220F-3FA4-0378-EF3D65ED9967}"/>
              </a:ext>
            </a:extLst>
          </p:cNvPr>
          <p:cNvSpPr txBox="1"/>
          <p:nvPr/>
        </p:nvSpPr>
        <p:spPr>
          <a:xfrm>
            <a:off x="608012" y="5541386"/>
            <a:ext cx="33528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/>
              <a:t>Kuldeep Raj </a:t>
            </a:r>
            <a:r>
              <a:rPr lang="en-US" sz="2400" err="1"/>
              <a:t>Kaluvala</a:t>
            </a:r>
            <a:r>
              <a:rPr lang="en-US" sz="2400"/>
              <a:t>  </a:t>
            </a:r>
          </a:p>
          <a:p>
            <a:pPr algn="ctr">
              <a:lnSpc>
                <a:spcPct val="90000"/>
              </a:lnSpc>
            </a:pPr>
            <a:r>
              <a:rPr lang="en-US" sz="2000"/>
              <a:t>Developer</a:t>
            </a:r>
            <a:endParaRPr lang="en-IN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DA7BFB-7373-E48A-A7D8-77A64F4DE67B}"/>
              </a:ext>
            </a:extLst>
          </p:cNvPr>
          <p:cNvSpPr txBox="1"/>
          <p:nvPr/>
        </p:nvSpPr>
        <p:spPr>
          <a:xfrm>
            <a:off x="3579812" y="5541386"/>
            <a:ext cx="249358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err="1"/>
              <a:t>Bindhu</a:t>
            </a:r>
            <a:r>
              <a:rPr lang="en-US" sz="2400"/>
              <a:t> </a:t>
            </a:r>
            <a:r>
              <a:rPr lang="en-US" sz="2400" err="1"/>
              <a:t>Valishetti</a:t>
            </a:r>
            <a:r>
              <a:rPr lang="en-US" sz="2400"/>
              <a:t> </a:t>
            </a:r>
            <a:r>
              <a:rPr lang="en-US" sz="2000"/>
              <a:t>Developer</a:t>
            </a:r>
            <a:endParaRPr lang="en-IN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28CB8-FFF8-82CD-5E25-5A6CAC0DFD16}"/>
              </a:ext>
            </a:extLst>
          </p:cNvPr>
          <p:cNvSpPr txBox="1"/>
          <p:nvPr/>
        </p:nvSpPr>
        <p:spPr>
          <a:xfrm flipH="1">
            <a:off x="6115430" y="5541386"/>
            <a:ext cx="297179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/>
              <a:t>Nikhil </a:t>
            </a:r>
            <a:r>
              <a:rPr lang="en-US" sz="2400" err="1"/>
              <a:t>Kesireddy</a:t>
            </a:r>
            <a:endParaRPr lang="en-US" sz="2400"/>
          </a:p>
          <a:p>
            <a:pPr algn="ctr">
              <a:lnSpc>
                <a:spcPct val="90000"/>
              </a:lnSpc>
            </a:pPr>
            <a:r>
              <a:rPr lang="en-US" sz="2000"/>
              <a:t>Business Analyst &amp; QA</a:t>
            </a:r>
            <a:endParaRPr lang="en-IN" sz="2000"/>
          </a:p>
        </p:txBody>
      </p:sp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24185F44-2C1E-B878-06E0-050ABB1B90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1988334"/>
            <a:ext cx="2307016" cy="3362101"/>
          </a:xfrm>
          <a:prstGeom prst="rect">
            <a:avLst/>
          </a:prstGeom>
        </p:spPr>
      </p:pic>
      <p:pic>
        <p:nvPicPr>
          <p:cNvPr id="8" name="Picture 7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56645DE2-ADF7-F3C1-8955-F6386224D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396" y="1997299"/>
            <a:ext cx="2307016" cy="3362101"/>
          </a:xfrm>
          <a:prstGeom prst="rect">
            <a:avLst/>
          </a:prstGeom>
        </p:spPr>
      </p:pic>
      <p:pic>
        <p:nvPicPr>
          <p:cNvPr id="9" name="Picture 8" descr="A picture containing water, person, outdoor&#10;&#10;Description automatically generated">
            <a:extLst>
              <a:ext uri="{FF2B5EF4-FFF2-40B4-BE49-F238E27FC236}">
                <a16:creationId xmlns:a16="http://schemas.microsoft.com/office/drawing/2014/main" id="{6379B0E1-8848-4C6F-5DBB-FEAA4D870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157" y="1988333"/>
            <a:ext cx="2057400" cy="3362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B10BFE-7C05-64E3-AAF3-4F6E4EBA0CD0}"/>
              </a:ext>
            </a:extLst>
          </p:cNvPr>
          <p:cNvSpPr txBox="1"/>
          <p:nvPr/>
        </p:nvSpPr>
        <p:spPr>
          <a:xfrm flipH="1">
            <a:off x="8990012" y="5541386"/>
            <a:ext cx="297179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/>
              <a:t>Sai Teja Koribilli</a:t>
            </a:r>
          </a:p>
          <a:p>
            <a:pPr algn="ctr">
              <a:lnSpc>
                <a:spcPct val="90000"/>
              </a:lnSpc>
            </a:pPr>
            <a:r>
              <a:rPr lang="en-US" sz="2000"/>
              <a:t>Scrum Master &amp; DBA</a:t>
            </a:r>
            <a:endParaRPr lang="en-IN" sz="2000"/>
          </a:p>
        </p:txBody>
      </p:sp>
      <p:pic>
        <p:nvPicPr>
          <p:cNvPr id="11" name="Picture 10" descr="A person standing on a bridge">
            <a:extLst>
              <a:ext uri="{FF2B5EF4-FFF2-40B4-BE49-F238E27FC236}">
                <a16:creationId xmlns:a16="http://schemas.microsoft.com/office/drawing/2014/main" id="{43E2DD1B-D11D-7A8E-862C-9F1A49B048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8"/>
          <a:stretch/>
        </p:blipFill>
        <p:spPr>
          <a:xfrm>
            <a:off x="9149302" y="1997299"/>
            <a:ext cx="2508391" cy="335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217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05EEA43-14F7-33FC-30D9-159581E68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1028139"/>
            <a:ext cx="5426764" cy="149236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4BFEAC-B14C-FCE3-F5BF-3C99FA2C6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339814"/>
            <a:ext cx="5426764" cy="1343124"/>
          </a:xfrm>
          <a:prstGeom prst="rect">
            <a:avLst/>
          </a:prstGeom>
        </p:spPr>
      </p:pic>
      <p:sp>
        <p:nvSpPr>
          <p:cNvPr id="21" name="Rectangle 12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4FB4BAA-B4A1-2FBC-081A-B6B2B1B06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2169590"/>
            <a:ext cx="5426764" cy="237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55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8F36FE-3A8B-37AC-0645-885077B13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b="1" dirty="0"/>
              <a:t>Retrospectives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EAF4369-82B0-3FFD-7B6D-7F548EA3982E}"/>
              </a:ext>
            </a:extLst>
          </p:cNvPr>
          <p:cNvSpPr txBox="1"/>
          <p:nvPr/>
        </p:nvSpPr>
        <p:spPr>
          <a:xfrm>
            <a:off x="5105398" y="1115568"/>
            <a:ext cx="6245352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				</a:t>
            </a:r>
          </a:p>
          <a:p>
            <a:pPr marL="0" marR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What went well? </a:t>
            </a:r>
          </a:p>
          <a:p>
            <a:pPr marL="0" marR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Team improved in working and involving to task which was assigned to them.</a:t>
            </a:r>
          </a:p>
          <a:p>
            <a:pPr marL="0" marR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What need to be improved?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Helping and tracking progress of each other’s work </a:t>
            </a:r>
          </a:p>
          <a:p>
            <a:pPr marL="0" marR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278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F9639-21B2-F8D6-96A5-9BEDD9FC9985}"/>
              </a:ext>
            </a:extLst>
          </p:cNvPr>
          <p:cNvSpPr txBox="1"/>
          <p:nvPr/>
        </p:nvSpPr>
        <p:spPr>
          <a:xfrm>
            <a:off x="834013" y="1115568"/>
            <a:ext cx="3487616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Retrospectives</a:t>
            </a:r>
            <a:endParaRPr lang="en-US" sz="36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968C780C-5A85-491E-2282-E4509DB8D5A8}"/>
              </a:ext>
            </a:extLst>
          </p:cNvPr>
          <p:cNvSpPr txBox="1"/>
          <p:nvPr/>
        </p:nvSpPr>
        <p:spPr>
          <a:xfrm>
            <a:off x="5105398" y="1115568"/>
            <a:ext cx="6245352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What next?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Although we had idea, we need to more research  about the front and backend technologies to be used in our project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What went well?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To develop login page, we specifically worked on react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js</a:t>
            </a: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512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EB9D55-38C8-45B4-BB2D-4FDBBDB08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1D5FC-B986-C0B0-FC35-0662A40BD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013" y="4790049"/>
            <a:ext cx="9440862" cy="1018534"/>
          </a:xfr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u="sng">
                <a:solidFill>
                  <a:schemeClr val="tx1"/>
                </a:solidFill>
              </a:rPr>
              <a:t>https://github.com/SaiTejjj/HMS/wiki/CURA---HMS</a:t>
            </a: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B40DDA79-7866-468E-A33D-D8341D900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7080"/>
          </a:xfrm>
          <a:custGeom>
            <a:avLst/>
            <a:gdLst>
              <a:gd name="connsiteX0" fmla="*/ 0 w 12192000"/>
              <a:gd name="connsiteY0" fmla="*/ 0 h 4567080"/>
              <a:gd name="connsiteX1" fmla="*/ 12192000 w 12192000"/>
              <a:gd name="connsiteY1" fmla="*/ 0 h 4567080"/>
              <a:gd name="connsiteX2" fmla="*/ 12192000 w 12192000"/>
              <a:gd name="connsiteY2" fmla="*/ 4040874 h 4567080"/>
              <a:gd name="connsiteX3" fmla="*/ 11707453 w 12192000"/>
              <a:gd name="connsiteY3" fmla="*/ 4125902 h 4567080"/>
              <a:gd name="connsiteX4" fmla="*/ 6090444 w 12192000"/>
              <a:gd name="connsiteY4" fmla="*/ 4567080 h 4567080"/>
              <a:gd name="connsiteX5" fmla="*/ 473435 w 12192000"/>
              <a:gd name="connsiteY5" fmla="*/ 4125902 h 4567080"/>
              <a:gd name="connsiteX6" fmla="*/ 0 w 12192000"/>
              <a:gd name="connsiteY6" fmla="*/ 4042824 h 456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567080">
                <a:moveTo>
                  <a:pt x="0" y="0"/>
                </a:moveTo>
                <a:lnTo>
                  <a:pt x="12192000" y="0"/>
                </a:lnTo>
                <a:lnTo>
                  <a:pt x="12192000" y="4040874"/>
                </a:lnTo>
                <a:lnTo>
                  <a:pt x="11707453" y="4125902"/>
                </a:lnTo>
                <a:cubicBezTo>
                  <a:pt x="9955980" y="4411316"/>
                  <a:pt x="8064085" y="4567080"/>
                  <a:pt x="6090444" y="4567080"/>
                </a:cubicBezTo>
                <a:cubicBezTo>
                  <a:pt x="4116804" y="4567080"/>
                  <a:pt x="2224908" y="4411316"/>
                  <a:pt x="473435" y="4125902"/>
                </a:cubicBezTo>
                <a:lnTo>
                  <a:pt x="0" y="4042824"/>
                </a:lnTo>
                <a:close/>
              </a:path>
            </a:pathLst>
          </a:cu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F9E2C-ED98-B74C-41E7-38F17DB01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3" y="1251284"/>
            <a:ext cx="9440862" cy="2458545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Wikilink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20391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98F73-2027-6C68-AB88-9B9DC6B4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7301"/>
            <a:ext cx="6672865" cy="23826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055D4-5682-2A3A-D27F-39FEBBAC9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987" y="3769688"/>
            <a:ext cx="4926480" cy="1284144"/>
          </a:xfr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tx1"/>
                </a:solidFill>
              </a:rPr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5D3EF188-E6EF-D15C-4901-D4733767E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0891" y="2170143"/>
            <a:ext cx="2517715" cy="251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6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FD32-8891-DCA4-B7E3-2E973685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Improvements made from Professor's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A28FA-B356-B93A-13AC-EAD905123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181334" cy="371474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/>
              <a:t>According to the feedback given by the professor, the improvements we made were pertained to the topics such as:</a:t>
            </a:r>
          </a:p>
          <a:p>
            <a:r>
              <a:rPr lang="en-US" dirty="0"/>
              <a:t> Problem statement</a:t>
            </a:r>
          </a:p>
          <a:p>
            <a:r>
              <a:rPr lang="en-US" dirty="0"/>
              <a:t> Personas,</a:t>
            </a:r>
          </a:p>
          <a:p>
            <a:r>
              <a:rPr lang="en-US" dirty="0"/>
              <a:t> Introduction to the team and their roles &amp;</a:t>
            </a:r>
          </a:p>
          <a:p>
            <a:r>
              <a:rPr lang="en-US" dirty="0"/>
              <a:t> Retrospective. 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694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C1F46-89E1-5C5C-8114-37F02514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61AD4-5B6D-1714-AA2B-B6973D582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the massive volumes of patient related data is exhausting.</a:t>
            </a:r>
          </a:p>
          <a:p>
            <a:r>
              <a:rPr lang="en-US" dirty="0"/>
              <a:t>Absence of supply management system.</a:t>
            </a:r>
          </a:p>
          <a:p>
            <a:r>
              <a:rPr lang="en-US" dirty="0"/>
              <a:t>Inefficiency and errors in data sharing.</a:t>
            </a:r>
          </a:p>
          <a:p>
            <a:r>
              <a:rPr lang="en-US" dirty="0"/>
              <a:t>Patients who don’t have access to a healthcare center.</a:t>
            </a:r>
          </a:p>
          <a:p>
            <a:r>
              <a:rPr lang="en-US" dirty="0"/>
              <a:t>Lack of transparency.</a:t>
            </a:r>
          </a:p>
        </p:txBody>
      </p:sp>
    </p:spTree>
    <p:extLst>
      <p:ext uri="{BB962C8B-B14F-4D97-AF65-F5344CB8AC3E}">
        <p14:creationId xmlns:p14="http://schemas.microsoft.com/office/powerpoint/2010/main" val="3021635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BFD4A-9272-9333-BDEA-6F4BA5326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2B24C-B541-5F2C-6DEB-6E22AAB25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The project Hospital Management System includes patient registration, data storage in the system, and computerized billing in the pharmacy and labs.</a:t>
            </a:r>
          </a:p>
          <a:p>
            <a:r>
              <a:rPr lang="en-US" dirty="0">
                <a:ea typeface="+mn-lt"/>
                <a:cs typeface="+mn-lt"/>
              </a:rPr>
              <a:t>The web-application has the capability of assigning a unique id to each patient and automatically storing the details of each patient and staff member.</a:t>
            </a:r>
          </a:p>
          <a:p>
            <a:r>
              <a:rPr lang="en-US" dirty="0">
                <a:ea typeface="+mn-lt"/>
                <a:cs typeface="+mn-lt"/>
              </a:rPr>
              <a:t>It has a search function to determine the current status of each room. Using the id, the user can look up a doctor's availability and patient information.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3572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0D1BA4-32A7-7B9A-25CC-6EB2F043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1F7E4F-2ED7-22C8-AEFC-194753A3D92B}"/>
              </a:ext>
            </a:extLst>
          </p:cNvPr>
          <p:cNvSpPr txBox="1">
            <a:spLocks/>
          </p:cNvSpPr>
          <p:nvPr/>
        </p:nvSpPr>
        <p:spPr>
          <a:xfrm>
            <a:off x="6058411" y="1981200"/>
            <a:ext cx="4416552" cy="335280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Adobe Garamond Pro Bold" panose="02020702060506020403" pitchFamily="18" charset="0"/>
              </a:rPr>
              <a:t>Doctor</a:t>
            </a:r>
            <a:endParaRPr lang="en-US" sz="1800" dirty="0">
              <a:solidFill>
                <a:schemeClr val="tx2">
                  <a:lumMod val="40000"/>
                  <a:lumOff val="60000"/>
                </a:schemeClr>
              </a:solidFill>
              <a:latin typeface="Adobe Garamond Pro Bold" panose="02020702060506020403" pitchFamily="18" charset="0"/>
            </a:endParaRPr>
          </a:p>
          <a:p>
            <a:r>
              <a:rPr lang="en-US" sz="2200" dirty="0"/>
              <a:t>Tori is a young doctor of age 34  who is working at New York Health Center.</a:t>
            </a:r>
          </a:p>
          <a:p>
            <a:r>
              <a:rPr lang="en-US" sz="2200" dirty="0"/>
              <a:t>She has 30 to 40 appointments with patients everyday.</a:t>
            </a:r>
          </a:p>
          <a:p>
            <a:r>
              <a:rPr lang="en-US" sz="2200" dirty="0"/>
              <a:t>It is very hard to  keep track of the appointment details and other information related to patient.</a:t>
            </a:r>
          </a:p>
          <a:p>
            <a:r>
              <a:rPr lang="en-US" sz="2200" dirty="0"/>
              <a:t>So by using hospital manage system, she can access the details of appointments easily.</a:t>
            </a:r>
          </a:p>
        </p:txBody>
      </p:sp>
      <p:pic>
        <p:nvPicPr>
          <p:cNvPr id="6" name="Content Placeholder 6" descr="A doctor holding a clipboard&#10;&#10;Description automatically generated with medium confidence">
            <a:extLst>
              <a:ext uri="{FF2B5EF4-FFF2-40B4-BE49-F238E27FC236}">
                <a16:creationId xmlns:a16="http://schemas.microsoft.com/office/drawing/2014/main" id="{C763F3D5-B63E-FC99-C640-DB403CFF1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961535"/>
            <a:ext cx="33649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83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B1889-1BD2-3EA6-8ECD-EA49731F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8F89B-7FB9-530C-C1D5-2AAE4ACB768E}"/>
              </a:ext>
            </a:extLst>
          </p:cNvPr>
          <p:cNvSpPr txBox="1">
            <a:spLocks/>
          </p:cNvSpPr>
          <p:nvPr/>
        </p:nvSpPr>
        <p:spPr>
          <a:xfrm>
            <a:off x="1522413" y="1905000"/>
            <a:ext cx="4419599" cy="4267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en-US" sz="2000" b="1" dirty="0"/>
              <a:t>Patient</a:t>
            </a:r>
            <a:endParaRPr lang="en-US" sz="1900" b="1" dirty="0"/>
          </a:p>
          <a:p>
            <a:r>
              <a:rPr lang="en-US" sz="1900" dirty="0"/>
              <a:t>Mary is 81 years old woman who is suffering from auto-immune disease, </a:t>
            </a:r>
            <a:r>
              <a:rPr lang="en-US" sz="1900" dirty="0" err="1"/>
              <a:t>lyme</a:t>
            </a:r>
            <a:r>
              <a:rPr lang="en-US" sz="1900" dirty="0"/>
              <a:t> disease and asthma. Lives in </a:t>
            </a:r>
            <a:r>
              <a:rPr lang="en-US" sz="1900" dirty="0" err="1"/>
              <a:t>Aurburn</a:t>
            </a:r>
            <a:r>
              <a:rPr lang="en-US" sz="1900" dirty="0"/>
              <a:t> in Alabama, US. </a:t>
            </a:r>
          </a:p>
          <a:p>
            <a:r>
              <a:rPr lang="en-US" sz="1900" dirty="0"/>
              <a:t>Undergoes checkup every month ,But every time she has to fill appointment form and wait hours for the doctor.</a:t>
            </a:r>
          </a:p>
          <a:p>
            <a:r>
              <a:rPr lang="en-US" sz="1900" dirty="0"/>
              <a:t>By using Hospital management system, she can fill her details once  and book appointment with doctor easily.</a:t>
            </a:r>
          </a:p>
        </p:txBody>
      </p:sp>
      <p:pic>
        <p:nvPicPr>
          <p:cNvPr id="4" name="Picture 2" descr="What Is the Yiddish Name for Grandmother?">
            <a:extLst>
              <a:ext uri="{FF2B5EF4-FFF2-40B4-BE49-F238E27FC236}">
                <a16:creationId xmlns:a16="http://schemas.microsoft.com/office/drawing/2014/main" id="{63AB32FB-8353-00BA-B11A-0FF48CC20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793" y="2362200"/>
            <a:ext cx="3981449" cy="263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034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purl.org/dc/elements/1.1/"/>
    <ds:schemaRef ds:uri="71af3243-3dd4-4a8d-8c0d-dd76da1f02a5"/>
    <ds:schemaRef ds:uri="http://purl.org/dc/dcmitype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www.w3.org/XML/1998/namespace"/>
    <ds:schemaRef ds:uri="http://schemas.microsoft.com/office/2006/documentManagement/typ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{2D693145-8DC3-4A58-BED4-378BD64F0933}tf55705232_win32</Template>
  <TotalTime>4659</TotalTime>
  <Words>2616</Words>
  <Application>Microsoft Office PowerPoint</Application>
  <PresentationFormat>Widescreen</PresentationFormat>
  <Paragraphs>440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Adobe Garamond Pro Bold</vt:lpstr>
      <vt:lpstr>Arial</vt:lpstr>
      <vt:lpstr>Calibri</vt:lpstr>
      <vt:lpstr>Goudy Old Style</vt:lpstr>
      <vt:lpstr>Wingdings 2</vt:lpstr>
      <vt:lpstr>SlateVTI</vt:lpstr>
      <vt:lpstr>Cura</vt:lpstr>
      <vt:lpstr>PowerPoint Presentation</vt:lpstr>
      <vt:lpstr>PowerPoint Presentation</vt:lpstr>
      <vt:lpstr>Team Introduction</vt:lpstr>
      <vt:lpstr>Improvements made from Professor's Feedback</vt:lpstr>
      <vt:lpstr>Problem Statement</vt:lpstr>
      <vt:lpstr>Project Description</vt:lpstr>
      <vt:lpstr>Personas</vt:lpstr>
      <vt:lpstr>Personas</vt:lpstr>
      <vt:lpstr>Personas</vt:lpstr>
      <vt:lpstr>MVP</vt:lpstr>
      <vt:lpstr>MVP</vt:lpstr>
      <vt:lpstr>MVP</vt:lpstr>
      <vt:lpstr>Technologies used </vt:lpstr>
      <vt:lpstr>ARCHITECTURAL DIAGRAM</vt:lpstr>
      <vt:lpstr>PowerPoint Presentation</vt:lpstr>
      <vt:lpstr>Product Backlog</vt:lpstr>
      <vt:lpstr>Product Backlog</vt:lpstr>
      <vt:lpstr>User Stories - Admin</vt:lpstr>
      <vt:lpstr>User Stories - Doctor</vt:lpstr>
      <vt:lpstr>User Stories - Patient</vt:lpstr>
      <vt:lpstr>User Stories - Staff</vt:lpstr>
      <vt:lpstr>User Stories - Pathologist</vt:lpstr>
      <vt:lpstr>Acceptance Criteria - Admin</vt:lpstr>
      <vt:lpstr>Acceptance Criteria - Doctor</vt:lpstr>
      <vt:lpstr>Acceptance Criteria - Patient</vt:lpstr>
      <vt:lpstr>Acceptance Criteria - Staff</vt:lpstr>
      <vt:lpstr> Acceptance Criteria - Pathologist</vt:lpstr>
      <vt:lpstr>Testcases </vt:lpstr>
      <vt:lpstr>Testcases </vt:lpstr>
      <vt:lpstr>Sprint Backlog</vt:lpstr>
      <vt:lpstr>Sprint Backlog</vt:lpstr>
      <vt:lpstr>Stories</vt:lpstr>
      <vt:lpstr>Metrics </vt:lpstr>
      <vt:lpstr>Team velocity </vt:lpstr>
      <vt:lpstr>PowerPoint Presentation</vt:lpstr>
      <vt:lpstr>Burndown chart</vt:lpstr>
      <vt:lpstr>Mock-up design</vt:lpstr>
      <vt:lpstr>PowerPoint Presentation</vt:lpstr>
      <vt:lpstr>PowerPoint Presentation</vt:lpstr>
      <vt:lpstr>Retrospectives</vt:lpstr>
      <vt:lpstr>PowerPoint Presentation</vt:lpstr>
      <vt:lpstr>Wikilink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Cura</dc:title>
  <dc:creator>Koribilli, Mr. Sai Teja</dc:creator>
  <cp:lastModifiedBy>Kaluvala, Mr. Kuldeep Raj</cp:lastModifiedBy>
  <cp:revision>29</cp:revision>
  <dcterms:created xsi:type="dcterms:W3CDTF">2022-10-25T23:53:22Z</dcterms:created>
  <dcterms:modified xsi:type="dcterms:W3CDTF">2022-11-02T20:25:34Z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